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3699" r:id="rId2"/>
  </p:sldMasterIdLst>
  <p:notesMasterIdLst>
    <p:notesMasterId r:id="rId23"/>
  </p:notesMasterIdLst>
  <p:sldIdLst>
    <p:sldId id="256" r:id="rId3"/>
    <p:sldId id="258" r:id="rId4"/>
    <p:sldId id="273" r:id="rId5"/>
    <p:sldId id="259" r:id="rId6"/>
    <p:sldId id="260" r:id="rId7"/>
    <p:sldId id="261" r:id="rId8"/>
    <p:sldId id="262" r:id="rId9"/>
    <p:sldId id="263" r:id="rId10"/>
    <p:sldId id="272" r:id="rId11"/>
    <p:sldId id="271" r:id="rId12"/>
    <p:sldId id="265" r:id="rId13"/>
    <p:sldId id="299" r:id="rId14"/>
    <p:sldId id="266" r:id="rId15"/>
    <p:sldId id="267" r:id="rId16"/>
    <p:sldId id="274" r:id="rId17"/>
    <p:sldId id="300" r:id="rId18"/>
    <p:sldId id="268" r:id="rId19"/>
    <p:sldId id="302" r:id="rId20"/>
    <p:sldId id="303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9968"/>
    <a:srgbClr val="041E42"/>
    <a:srgbClr val="FFF7E9"/>
    <a:srgbClr val="004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07"/>
    <p:restoredTop sz="94643"/>
  </p:normalViewPr>
  <p:slideViewPr>
    <p:cSldViewPr snapToGrid="0" snapToObjects="1">
      <p:cViewPr varScale="1">
        <p:scale>
          <a:sx n="69" d="100"/>
          <a:sy n="69" d="100"/>
        </p:scale>
        <p:origin x="10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CAAB69-1021-437B-8C79-DC3E6BDFD99D}" type="doc">
      <dgm:prSet loTypeId="urn:microsoft.com/office/officeart/2005/8/layout/cycle3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4C71F1-ECE7-4C0A-B2E2-CAECE3F30E5F}">
      <dgm:prSet phldrT="[Text]" custT="1"/>
      <dgm:spPr/>
      <dgm:t>
        <a:bodyPr/>
        <a:lstStyle/>
        <a:p>
          <a:r>
            <a:rPr lang="en-US" sz="2000" dirty="0">
              <a:latin typeface="Gill Sans MT" panose="020B0502020104020203" pitchFamily="34" charset="0"/>
            </a:rPr>
            <a:t>Majors</a:t>
          </a:r>
        </a:p>
      </dgm:t>
    </dgm:pt>
    <dgm:pt modelId="{DF7EA87A-8D0D-45DF-A71A-7183977D8349}" type="parTrans" cxnId="{B4F23727-FA33-4D0B-A87F-1CD21AB2358A}">
      <dgm:prSet/>
      <dgm:spPr/>
      <dgm:t>
        <a:bodyPr/>
        <a:lstStyle/>
        <a:p>
          <a:endParaRPr lang="en-US"/>
        </a:p>
      </dgm:t>
    </dgm:pt>
    <dgm:pt modelId="{0DE6DF5B-4D59-4DCB-9053-6E6BCBB4A9E6}" type="sibTrans" cxnId="{B4F23727-FA33-4D0B-A87F-1CD21AB2358A}">
      <dgm:prSet/>
      <dgm:spPr/>
      <dgm:t>
        <a:bodyPr/>
        <a:lstStyle/>
        <a:p>
          <a:endParaRPr lang="en-US"/>
        </a:p>
      </dgm:t>
    </dgm:pt>
    <dgm:pt modelId="{E1692037-6B40-4D33-8C86-11EA16FFCE9E}">
      <dgm:prSet phldrT="[Text]" custT="1"/>
      <dgm:spPr/>
      <dgm:t>
        <a:bodyPr/>
        <a:lstStyle/>
        <a:p>
          <a:r>
            <a:rPr lang="en-US" sz="2000" dirty="0">
              <a:latin typeface="Gill Sans MT" panose="020B0502020104020203" pitchFamily="34" charset="0"/>
            </a:rPr>
            <a:t>Size</a:t>
          </a:r>
        </a:p>
      </dgm:t>
    </dgm:pt>
    <dgm:pt modelId="{857B7EDA-31EF-41B6-90D3-5C92D087AB09}" type="parTrans" cxnId="{FA823D65-09EF-46B7-801D-A39577538293}">
      <dgm:prSet/>
      <dgm:spPr/>
      <dgm:t>
        <a:bodyPr/>
        <a:lstStyle/>
        <a:p>
          <a:endParaRPr lang="en-US"/>
        </a:p>
      </dgm:t>
    </dgm:pt>
    <dgm:pt modelId="{14619CF9-F981-4CCA-8D73-08E422CF2C15}" type="sibTrans" cxnId="{FA823D65-09EF-46B7-801D-A39577538293}">
      <dgm:prSet/>
      <dgm:spPr/>
      <dgm:t>
        <a:bodyPr/>
        <a:lstStyle/>
        <a:p>
          <a:endParaRPr lang="en-US"/>
        </a:p>
      </dgm:t>
    </dgm:pt>
    <dgm:pt modelId="{20C429F3-50F3-4347-8A52-605BD965BFC7}">
      <dgm:prSet phldrT="[Text]" custT="1"/>
      <dgm:spPr/>
      <dgm:t>
        <a:bodyPr/>
        <a:lstStyle/>
        <a:p>
          <a:r>
            <a:rPr lang="en-US" sz="2000" dirty="0">
              <a:latin typeface="Gill Sans MT" panose="020B0502020104020203" pitchFamily="34" charset="0"/>
            </a:rPr>
            <a:t>Admissions Policy</a:t>
          </a:r>
        </a:p>
      </dgm:t>
    </dgm:pt>
    <dgm:pt modelId="{5E4E8766-7961-4E8C-9922-BDD765FFBEC2}" type="parTrans" cxnId="{2AA57F04-0CF1-4AF4-9617-431D157AABC2}">
      <dgm:prSet/>
      <dgm:spPr/>
      <dgm:t>
        <a:bodyPr/>
        <a:lstStyle/>
        <a:p>
          <a:endParaRPr lang="en-US"/>
        </a:p>
      </dgm:t>
    </dgm:pt>
    <dgm:pt modelId="{DD55ACA6-F1F0-4768-A030-C9E0604DE4F2}" type="sibTrans" cxnId="{2AA57F04-0CF1-4AF4-9617-431D157AABC2}">
      <dgm:prSet/>
      <dgm:spPr/>
      <dgm:t>
        <a:bodyPr/>
        <a:lstStyle/>
        <a:p>
          <a:endParaRPr lang="en-US"/>
        </a:p>
      </dgm:t>
    </dgm:pt>
    <dgm:pt modelId="{739A92C8-B4C4-4C39-9380-7426F61237DB}">
      <dgm:prSet phldrT="[Text]" custT="1"/>
      <dgm:spPr/>
      <dgm:t>
        <a:bodyPr/>
        <a:lstStyle/>
        <a:p>
          <a:r>
            <a:rPr lang="en-US" sz="2000" dirty="0">
              <a:latin typeface="Gill Sans MT" panose="020B0502020104020203" pitchFamily="34" charset="0"/>
            </a:rPr>
            <a:t>Campus Activities</a:t>
          </a:r>
        </a:p>
      </dgm:t>
    </dgm:pt>
    <dgm:pt modelId="{5E42DA4D-F4C5-4F4A-9C11-EA8C6A2E8C7F}" type="parTrans" cxnId="{E16192E2-0D68-4862-9489-F123B539BE7C}">
      <dgm:prSet/>
      <dgm:spPr/>
      <dgm:t>
        <a:bodyPr/>
        <a:lstStyle/>
        <a:p>
          <a:endParaRPr lang="en-US"/>
        </a:p>
      </dgm:t>
    </dgm:pt>
    <dgm:pt modelId="{47A4EA51-B9A1-4CE2-AE3D-B4E53A024442}" type="sibTrans" cxnId="{E16192E2-0D68-4862-9489-F123B539BE7C}">
      <dgm:prSet/>
      <dgm:spPr/>
      <dgm:t>
        <a:bodyPr/>
        <a:lstStyle/>
        <a:p>
          <a:endParaRPr lang="en-US"/>
        </a:p>
      </dgm:t>
    </dgm:pt>
    <dgm:pt modelId="{165B67AA-76C0-46B4-B77D-422D09A99F33}">
      <dgm:prSet phldrT="[Text]" custT="1"/>
      <dgm:spPr/>
      <dgm:t>
        <a:bodyPr/>
        <a:lstStyle/>
        <a:p>
          <a:r>
            <a:rPr lang="en-US" sz="2000" dirty="0">
              <a:latin typeface="Gill Sans MT" panose="020B0502020104020203" pitchFamily="34" charset="0"/>
            </a:rPr>
            <a:t>Support Services</a:t>
          </a:r>
        </a:p>
      </dgm:t>
    </dgm:pt>
    <dgm:pt modelId="{418435B9-FD8A-4B2E-9247-4BF0522FCB9F}" type="parTrans" cxnId="{47950CF2-BD4A-4F29-9616-0118AF4C13E5}">
      <dgm:prSet/>
      <dgm:spPr/>
      <dgm:t>
        <a:bodyPr/>
        <a:lstStyle/>
        <a:p>
          <a:endParaRPr lang="en-US"/>
        </a:p>
      </dgm:t>
    </dgm:pt>
    <dgm:pt modelId="{108F7013-47B6-4E88-BF58-6FA957747B62}" type="sibTrans" cxnId="{47950CF2-BD4A-4F29-9616-0118AF4C13E5}">
      <dgm:prSet/>
      <dgm:spPr/>
      <dgm:t>
        <a:bodyPr/>
        <a:lstStyle/>
        <a:p>
          <a:endParaRPr lang="en-US"/>
        </a:p>
      </dgm:t>
    </dgm:pt>
    <dgm:pt modelId="{074622E6-A5EB-4266-979C-CD1787A22CC0}">
      <dgm:prSet custT="1"/>
      <dgm:spPr/>
      <dgm:t>
        <a:bodyPr/>
        <a:lstStyle/>
        <a:p>
          <a:r>
            <a:rPr lang="en-US" sz="2000" dirty="0">
              <a:latin typeface="Gill Sans MT" panose="020B0502020104020203" pitchFamily="34" charset="0"/>
            </a:rPr>
            <a:t>Location</a:t>
          </a:r>
        </a:p>
      </dgm:t>
    </dgm:pt>
    <dgm:pt modelId="{87D21BBC-0F13-46A0-9F70-04BE0F01570E}" type="parTrans" cxnId="{9A741265-B39D-4C97-A637-2847D82AC4ED}">
      <dgm:prSet/>
      <dgm:spPr/>
      <dgm:t>
        <a:bodyPr/>
        <a:lstStyle/>
        <a:p>
          <a:endParaRPr lang="en-US"/>
        </a:p>
      </dgm:t>
    </dgm:pt>
    <dgm:pt modelId="{3A842B74-44FD-4467-AFB4-CA85E24A0E60}" type="sibTrans" cxnId="{9A741265-B39D-4C97-A637-2847D82AC4ED}">
      <dgm:prSet/>
      <dgm:spPr/>
      <dgm:t>
        <a:bodyPr/>
        <a:lstStyle/>
        <a:p>
          <a:endParaRPr lang="en-US"/>
        </a:p>
      </dgm:t>
    </dgm:pt>
    <dgm:pt modelId="{92BCE448-259B-40CC-B0E3-60410DE348B4}">
      <dgm:prSet custT="1"/>
      <dgm:spPr/>
      <dgm:t>
        <a:bodyPr/>
        <a:lstStyle/>
        <a:p>
          <a:r>
            <a:rPr lang="en-US" sz="2000" dirty="0">
              <a:latin typeface="Gill Sans MT" panose="020B0502020104020203" pitchFamily="34" charset="0"/>
            </a:rPr>
            <a:t>Cost &amp; Financial Assistance</a:t>
          </a:r>
        </a:p>
      </dgm:t>
    </dgm:pt>
    <dgm:pt modelId="{AAA835C5-1A8B-4C49-9531-B3AC38D56E4F}" type="parTrans" cxnId="{C1B08E9D-2140-4642-991D-7758097EB97B}">
      <dgm:prSet/>
      <dgm:spPr/>
      <dgm:t>
        <a:bodyPr/>
        <a:lstStyle/>
        <a:p>
          <a:endParaRPr lang="en-US"/>
        </a:p>
      </dgm:t>
    </dgm:pt>
    <dgm:pt modelId="{55D20B2D-ACD4-4E2A-AA39-D4C27DDB696D}" type="sibTrans" cxnId="{C1B08E9D-2140-4642-991D-7758097EB97B}">
      <dgm:prSet/>
      <dgm:spPr/>
      <dgm:t>
        <a:bodyPr/>
        <a:lstStyle/>
        <a:p>
          <a:endParaRPr lang="en-US"/>
        </a:p>
      </dgm:t>
    </dgm:pt>
    <dgm:pt modelId="{DFD7AF8D-0E96-4B6C-B874-A3015C034F98}" type="pres">
      <dgm:prSet presAssocID="{1DCAAB69-1021-437B-8C79-DC3E6BDFD99D}" presName="Name0" presStyleCnt="0">
        <dgm:presLayoutVars>
          <dgm:dir/>
          <dgm:resizeHandles val="exact"/>
        </dgm:presLayoutVars>
      </dgm:prSet>
      <dgm:spPr/>
    </dgm:pt>
    <dgm:pt modelId="{608991AC-CD56-4FB8-92BE-D0414FC0117C}" type="pres">
      <dgm:prSet presAssocID="{1DCAAB69-1021-437B-8C79-DC3E6BDFD99D}" presName="cycle" presStyleCnt="0"/>
      <dgm:spPr/>
    </dgm:pt>
    <dgm:pt modelId="{09657029-E2EF-4357-98E2-CAD91A3EF9C2}" type="pres">
      <dgm:prSet presAssocID="{F04C71F1-ECE7-4C0A-B2E2-CAECE3F30E5F}" presName="nodeFirstNode" presStyleLbl="node1" presStyleIdx="0" presStyleCnt="7">
        <dgm:presLayoutVars>
          <dgm:bulletEnabled val="1"/>
        </dgm:presLayoutVars>
      </dgm:prSet>
      <dgm:spPr/>
    </dgm:pt>
    <dgm:pt modelId="{7A5B08E3-D1D8-4B96-B689-5D282A5CC60E}" type="pres">
      <dgm:prSet presAssocID="{0DE6DF5B-4D59-4DCB-9053-6E6BCBB4A9E6}" presName="sibTransFirstNode" presStyleLbl="bgShp" presStyleIdx="0" presStyleCnt="1"/>
      <dgm:spPr/>
    </dgm:pt>
    <dgm:pt modelId="{C8B37896-C3AB-4509-9B23-7C8A50918936}" type="pres">
      <dgm:prSet presAssocID="{074622E6-A5EB-4266-979C-CD1787A22CC0}" presName="nodeFollowingNodes" presStyleLbl="node1" presStyleIdx="1" presStyleCnt="7">
        <dgm:presLayoutVars>
          <dgm:bulletEnabled val="1"/>
        </dgm:presLayoutVars>
      </dgm:prSet>
      <dgm:spPr/>
    </dgm:pt>
    <dgm:pt modelId="{DEA97CAA-6FF5-42D9-A609-3E5D12F65397}" type="pres">
      <dgm:prSet presAssocID="{92BCE448-259B-40CC-B0E3-60410DE348B4}" presName="nodeFollowingNodes" presStyleLbl="node1" presStyleIdx="2" presStyleCnt="7">
        <dgm:presLayoutVars>
          <dgm:bulletEnabled val="1"/>
        </dgm:presLayoutVars>
      </dgm:prSet>
      <dgm:spPr/>
    </dgm:pt>
    <dgm:pt modelId="{1863FFCF-5122-4FC8-B3D5-0B9E8DC4A88F}" type="pres">
      <dgm:prSet presAssocID="{E1692037-6B40-4D33-8C86-11EA16FFCE9E}" presName="nodeFollowingNodes" presStyleLbl="node1" presStyleIdx="3" presStyleCnt="7">
        <dgm:presLayoutVars>
          <dgm:bulletEnabled val="1"/>
        </dgm:presLayoutVars>
      </dgm:prSet>
      <dgm:spPr/>
    </dgm:pt>
    <dgm:pt modelId="{E619E7E1-B39A-418B-AF52-36EAE643B254}" type="pres">
      <dgm:prSet presAssocID="{20C429F3-50F3-4347-8A52-605BD965BFC7}" presName="nodeFollowingNodes" presStyleLbl="node1" presStyleIdx="4" presStyleCnt="7">
        <dgm:presLayoutVars>
          <dgm:bulletEnabled val="1"/>
        </dgm:presLayoutVars>
      </dgm:prSet>
      <dgm:spPr/>
    </dgm:pt>
    <dgm:pt modelId="{90228324-480D-4B0F-8BE0-B1B1BA70822B}" type="pres">
      <dgm:prSet presAssocID="{739A92C8-B4C4-4C39-9380-7426F61237DB}" presName="nodeFollowingNodes" presStyleLbl="node1" presStyleIdx="5" presStyleCnt="7">
        <dgm:presLayoutVars>
          <dgm:bulletEnabled val="1"/>
        </dgm:presLayoutVars>
      </dgm:prSet>
      <dgm:spPr/>
    </dgm:pt>
    <dgm:pt modelId="{5C85DD4A-EA99-4068-AD4B-138A8D0AEA03}" type="pres">
      <dgm:prSet presAssocID="{165B67AA-76C0-46B4-B77D-422D09A99F33}" presName="nodeFollowingNodes" presStyleLbl="node1" presStyleIdx="6" presStyleCnt="7">
        <dgm:presLayoutVars>
          <dgm:bulletEnabled val="1"/>
        </dgm:presLayoutVars>
      </dgm:prSet>
      <dgm:spPr/>
    </dgm:pt>
  </dgm:ptLst>
  <dgm:cxnLst>
    <dgm:cxn modelId="{2AA57F04-0CF1-4AF4-9617-431D157AABC2}" srcId="{1DCAAB69-1021-437B-8C79-DC3E6BDFD99D}" destId="{20C429F3-50F3-4347-8A52-605BD965BFC7}" srcOrd="4" destOrd="0" parTransId="{5E4E8766-7961-4E8C-9922-BDD765FFBEC2}" sibTransId="{DD55ACA6-F1F0-4768-A030-C9E0604DE4F2}"/>
    <dgm:cxn modelId="{B4F23727-FA33-4D0B-A87F-1CD21AB2358A}" srcId="{1DCAAB69-1021-437B-8C79-DC3E6BDFD99D}" destId="{F04C71F1-ECE7-4C0A-B2E2-CAECE3F30E5F}" srcOrd="0" destOrd="0" parTransId="{DF7EA87A-8D0D-45DF-A71A-7183977D8349}" sibTransId="{0DE6DF5B-4D59-4DCB-9053-6E6BCBB4A9E6}"/>
    <dgm:cxn modelId="{5776DE2A-EFA6-4EFE-BD57-41DDAA529E83}" type="presOf" srcId="{1DCAAB69-1021-437B-8C79-DC3E6BDFD99D}" destId="{DFD7AF8D-0E96-4B6C-B874-A3015C034F98}" srcOrd="0" destOrd="0" presId="urn:microsoft.com/office/officeart/2005/8/layout/cycle3"/>
    <dgm:cxn modelId="{5DEAFF2D-82BE-435B-B117-1E24E9255147}" type="presOf" srcId="{165B67AA-76C0-46B4-B77D-422D09A99F33}" destId="{5C85DD4A-EA99-4068-AD4B-138A8D0AEA03}" srcOrd="0" destOrd="0" presId="urn:microsoft.com/office/officeart/2005/8/layout/cycle3"/>
    <dgm:cxn modelId="{9A741265-B39D-4C97-A637-2847D82AC4ED}" srcId="{1DCAAB69-1021-437B-8C79-DC3E6BDFD99D}" destId="{074622E6-A5EB-4266-979C-CD1787A22CC0}" srcOrd="1" destOrd="0" parTransId="{87D21BBC-0F13-46A0-9F70-04BE0F01570E}" sibTransId="{3A842B74-44FD-4467-AFB4-CA85E24A0E60}"/>
    <dgm:cxn modelId="{FA823D65-09EF-46B7-801D-A39577538293}" srcId="{1DCAAB69-1021-437B-8C79-DC3E6BDFD99D}" destId="{E1692037-6B40-4D33-8C86-11EA16FFCE9E}" srcOrd="3" destOrd="0" parTransId="{857B7EDA-31EF-41B6-90D3-5C92D087AB09}" sibTransId="{14619CF9-F981-4CCA-8D73-08E422CF2C15}"/>
    <dgm:cxn modelId="{97EE3479-1919-4B64-BB69-81DB73150DC5}" type="presOf" srcId="{074622E6-A5EB-4266-979C-CD1787A22CC0}" destId="{C8B37896-C3AB-4509-9B23-7C8A50918936}" srcOrd="0" destOrd="0" presId="urn:microsoft.com/office/officeart/2005/8/layout/cycle3"/>
    <dgm:cxn modelId="{C24B377B-3536-4C15-BDAF-1A323FC70493}" type="presOf" srcId="{92BCE448-259B-40CC-B0E3-60410DE348B4}" destId="{DEA97CAA-6FF5-42D9-A609-3E5D12F65397}" srcOrd="0" destOrd="0" presId="urn:microsoft.com/office/officeart/2005/8/layout/cycle3"/>
    <dgm:cxn modelId="{FE7B0A88-3BD3-4BED-A017-5265F6E16929}" type="presOf" srcId="{0DE6DF5B-4D59-4DCB-9053-6E6BCBB4A9E6}" destId="{7A5B08E3-D1D8-4B96-B689-5D282A5CC60E}" srcOrd="0" destOrd="0" presId="urn:microsoft.com/office/officeart/2005/8/layout/cycle3"/>
    <dgm:cxn modelId="{FAA64D89-55A6-45DB-BA28-3FA09371E199}" type="presOf" srcId="{20C429F3-50F3-4347-8A52-605BD965BFC7}" destId="{E619E7E1-B39A-418B-AF52-36EAE643B254}" srcOrd="0" destOrd="0" presId="urn:microsoft.com/office/officeart/2005/8/layout/cycle3"/>
    <dgm:cxn modelId="{84421C9A-EB99-4009-B03A-E2FF491B2D8C}" type="presOf" srcId="{F04C71F1-ECE7-4C0A-B2E2-CAECE3F30E5F}" destId="{09657029-E2EF-4357-98E2-CAD91A3EF9C2}" srcOrd="0" destOrd="0" presId="urn:microsoft.com/office/officeart/2005/8/layout/cycle3"/>
    <dgm:cxn modelId="{C1B08E9D-2140-4642-991D-7758097EB97B}" srcId="{1DCAAB69-1021-437B-8C79-DC3E6BDFD99D}" destId="{92BCE448-259B-40CC-B0E3-60410DE348B4}" srcOrd="2" destOrd="0" parTransId="{AAA835C5-1A8B-4C49-9531-B3AC38D56E4F}" sibTransId="{55D20B2D-ACD4-4E2A-AA39-D4C27DDB696D}"/>
    <dgm:cxn modelId="{D8A21EA7-5D47-45C6-9116-12D7244E2F95}" type="presOf" srcId="{E1692037-6B40-4D33-8C86-11EA16FFCE9E}" destId="{1863FFCF-5122-4FC8-B3D5-0B9E8DC4A88F}" srcOrd="0" destOrd="0" presId="urn:microsoft.com/office/officeart/2005/8/layout/cycle3"/>
    <dgm:cxn modelId="{DB814DB7-26D2-4B13-ABB6-1D6947E48B82}" type="presOf" srcId="{739A92C8-B4C4-4C39-9380-7426F61237DB}" destId="{90228324-480D-4B0F-8BE0-B1B1BA70822B}" srcOrd="0" destOrd="0" presId="urn:microsoft.com/office/officeart/2005/8/layout/cycle3"/>
    <dgm:cxn modelId="{E16192E2-0D68-4862-9489-F123B539BE7C}" srcId="{1DCAAB69-1021-437B-8C79-DC3E6BDFD99D}" destId="{739A92C8-B4C4-4C39-9380-7426F61237DB}" srcOrd="5" destOrd="0" parTransId="{5E42DA4D-F4C5-4F4A-9C11-EA8C6A2E8C7F}" sibTransId="{47A4EA51-B9A1-4CE2-AE3D-B4E53A024442}"/>
    <dgm:cxn modelId="{47950CF2-BD4A-4F29-9616-0118AF4C13E5}" srcId="{1DCAAB69-1021-437B-8C79-DC3E6BDFD99D}" destId="{165B67AA-76C0-46B4-B77D-422D09A99F33}" srcOrd="6" destOrd="0" parTransId="{418435B9-FD8A-4B2E-9247-4BF0522FCB9F}" sibTransId="{108F7013-47B6-4E88-BF58-6FA957747B62}"/>
    <dgm:cxn modelId="{3E2C084D-EA91-42E7-8A56-D11632FA3742}" type="presParOf" srcId="{DFD7AF8D-0E96-4B6C-B874-A3015C034F98}" destId="{608991AC-CD56-4FB8-92BE-D0414FC0117C}" srcOrd="0" destOrd="0" presId="urn:microsoft.com/office/officeart/2005/8/layout/cycle3"/>
    <dgm:cxn modelId="{C0F2A48B-C00B-448A-9B68-B351DB47C347}" type="presParOf" srcId="{608991AC-CD56-4FB8-92BE-D0414FC0117C}" destId="{09657029-E2EF-4357-98E2-CAD91A3EF9C2}" srcOrd="0" destOrd="0" presId="urn:microsoft.com/office/officeart/2005/8/layout/cycle3"/>
    <dgm:cxn modelId="{340F5122-8411-4E9D-9D16-FA8AC87D0DC3}" type="presParOf" srcId="{608991AC-CD56-4FB8-92BE-D0414FC0117C}" destId="{7A5B08E3-D1D8-4B96-B689-5D282A5CC60E}" srcOrd="1" destOrd="0" presId="urn:microsoft.com/office/officeart/2005/8/layout/cycle3"/>
    <dgm:cxn modelId="{BC2D2289-944C-49EC-86E1-B67D13F33F16}" type="presParOf" srcId="{608991AC-CD56-4FB8-92BE-D0414FC0117C}" destId="{C8B37896-C3AB-4509-9B23-7C8A50918936}" srcOrd="2" destOrd="0" presId="urn:microsoft.com/office/officeart/2005/8/layout/cycle3"/>
    <dgm:cxn modelId="{FF966FD1-74AC-460E-9604-28423F84788F}" type="presParOf" srcId="{608991AC-CD56-4FB8-92BE-D0414FC0117C}" destId="{DEA97CAA-6FF5-42D9-A609-3E5D12F65397}" srcOrd="3" destOrd="0" presId="urn:microsoft.com/office/officeart/2005/8/layout/cycle3"/>
    <dgm:cxn modelId="{BC97AA87-2FC1-4730-8AEF-5B28167F68E2}" type="presParOf" srcId="{608991AC-CD56-4FB8-92BE-D0414FC0117C}" destId="{1863FFCF-5122-4FC8-B3D5-0B9E8DC4A88F}" srcOrd="4" destOrd="0" presId="urn:microsoft.com/office/officeart/2005/8/layout/cycle3"/>
    <dgm:cxn modelId="{2D1BE163-E304-4B76-8C01-94381893CD9B}" type="presParOf" srcId="{608991AC-CD56-4FB8-92BE-D0414FC0117C}" destId="{E619E7E1-B39A-418B-AF52-36EAE643B254}" srcOrd="5" destOrd="0" presId="urn:microsoft.com/office/officeart/2005/8/layout/cycle3"/>
    <dgm:cxn modelId="{042E99A0-63B1-450E-A23F-993D4C0597B7}" type="presParOf" srcId="{608991AC-CD56-4FB8-92BE-D0414FC0117C}" destId="{90228324-480D-4B0F-8BE0-B1B1BA70822B}" srcOrd="6" destOrd="0" presId="urn:microsoft.com/office/officeart/2005/8/layout/cycle3"/>
    <dgm:cxn modelId="{A911EFAD-A94A-4755-B3A3-889F0266D2C3}" type="presParOf" srcId="{608991AC-CD56-4FB8-92BE-D0414FC0117C}" destId="{5C85DD4A-EA99-4068-AD4B-138A8D0AEA03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B08E3-D1D8-4B96-B689-5D282A5CC60E}">
      <dsp:nvSpPr>
        <dsp:cNvPr id="0" name=""/>
        <dsp:cNvSpPr/>
      </dsp:nvSpPr>
      <dsp:spPr>
        <a:xfrm>
          <a:off x="469836" y="-34390"/>
          <a:ext cx="5056314" cy="5056314"/>
        </a:xfrm>
        <a:prstGeom prst="circularArrow">
          <a:avLst>
            <a:gd name="adj1" fmla="val 5544"/>
            <a:gd name="adj2" fmla="val 330680"/>
            <a:gd name="adj3" fmla="val 14530646"/>
            <a:gd name="adj4" fmla="val 16941733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9657029-E2EF-4357-98E2-CAD91A3EF9C2}">
      <dsp:nvSpPr>
        <dsp:cNvPr id="0" name=""/>
        <dsp:cNvSpPr/>
      </dsp:nvSpPr>
      <dsp:spPr>
        <a:xfrm>
          <a:off x="2219218" y="1492"/>
          <a:ext cx="1557551" cy="7787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0"/>
            </a:rPr>
            <a:t>Majors</a:t>
          </a:r>
        </a:p>
      </dsp:txBody>
      <dsp:txXfrm>
        <a:off x="2257235" y="39509"/>
        <a:ext cx="1481517" cy="702741"/>
      </dsp:txXfrm>
    </dsp:sp>
    <dsp:sp modelId="{C8B37896-C3AB-4509-9B23-7C8A50918936}">
      <dsp:nvSpPr>
        <dsp:cNvPr id="0" name=""/>
        <dsp:cNvSpPr/>
      </dsp:nvSpPr>
      <dsp:spPr>
        <a:xfrm>
          <a:off x="3905011" y="813327"/>
          <a:ext cx="1557551" cy="7787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0"/>
            </a:rPr>
            <a:t>Location</a:t>
          </a:r>
        </a:p>
      </dsp:txBody>
      <dsp:txXfrm>
        <a:off x="3943028" y="851344"/>
        <a:ext cx="1481517" cy="702741"/>
      </dsp:txXfrm>
    </dsp:sp>
    <dsp:sp modelId="{DEA97CAA-6FF5-42D9-A609-3E5D12F65397}">
      <dsp:nvSpPr>
        <dsp:cNvPr id="0" name=""/>
        <dsp:cNvSpPr/>
      </dsp:nvSpPr>
      <dsp:spPr>
        <a:xfrm>
          <a:off x="4321368" y="2637505"/>
          <a:ext cx="1557551" cy="7787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0"/>
            </a:rPr>
            <a:t>Cost &amp; Financial Assistance</a:t>
          </a:r>
        </a:p>
      </dsp:txBody>
      <dsp:txXfrm>
        <a:off x="4359385" y="2675522"/>
        <a:ext cx="1481517" cy="702741"/>
      </dsp:txXfrm>
    </dsp:sp>
    <dsp:sp modelId="{1863FFCF-5122-4FC8-B3D5-0B9E8DC4A88F}">
      <dsp:nvSpPr>
        <dsp:cNvPr id="0" name=""/>
        <dsp:cNvSpPr/>
      </dsp:nvSpPr>
      <dsp:spPr>
        <a:xfrm>
          <a:off x="3154763" y="4100382"/>
          <a:ext cx="1557551" cy="7787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0"/>
            </a:rPr>
            <a:t>Size</a:t>
          </a:r>
        </a:p>
      </dsp:txBody>
      <dsp:txXfrm>
        <a:off x="3192780" y="4138399"/>
        <a:ext cx="1481517" cy="702741"/>
      </dsp:txXfrm>
    </dsp:sp>
    <dsp:sp modelId="{E619E7E1-B39A-418B-AF52-36EAE643B254}">
      <dsp:nvSpPr>
        <dsp:cNvPr id="0" name=""/>
        <dsp:cNvSpPr/>
      </dsp:nvSpPr>
      <dsp:spPr>
        <a:xfrm>
          <a:off x="1283673" y="4100382"/>
          <a:ext cx="1557551" cy="7787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0"/>
            </a:rPr>
            <a:t>Admissions Policy</a:t>
          </a:r>
        </a:p>
      </dsp:txBody>
      <dsp:txXfrm>
        <a:off x="1321690" y="4138399"/>
        <a:ext cx="1481517" cy="702741"/>
      </dsp:txXfrm>
    </dsp:sp>
    <dsp:sp modelId="{90228324-480D-4B0F-8BE0-B1B1BA70822B}">
      <dsp:nvSpPr>
        <dsp:cNvPr id="0" name=""/>
        <dsp:cNvSpPr/>
      </dsp:nvSpPr>
      <dsp:spPr>
        <a:xfrm>
          <a:off x="117067" y="2637505"/>
          <a:ext cx="1557551" cy="7787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0"/>
            </a:rPr>
            <a:t>Campus Activities</a:t>
          </a:r>
        </a:p>
      </dsp:txBody>
      <dsp:txXfrm>
        <a:off x="155084" y="2675522"/>
        <a:ext cx="1481517" cy="702741"/>
      </dsp:txXfrm>
    </dsp:sp>
    <dsp:sp modelId="{5C85DD4A-EA99-4068-AD4B-138A8D0AEA03}">
      <dsp:nvSpPr>
        <dsp:cNvPr id="0" name=""/>
        <dsp:cNvSpPr/>
      </dsp:nvSpPr>
      <dsp:spPr>
        <a:xfrm>
          <a:off x="533424" y="813327"/>
          <a:ext cx="1557551" cy="7787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ill Sans MT" panose="020B0502020104020203" pitchFamily="34" charset="0"/>
            </a:rPr>
            <a:t>Support Services</a:t>
          </a:r>
        </a:p>
      </dsp:txBody>
      <dsp:txXfrm>
        <a:off x="571441" y="851344"/>
        <a:ext cx="1481517" cy="702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3AB01-2004-4139-BE7E-74FF0A2C367C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0F62-B321-4D6A-85D3-99F720425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2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0AD57E-ACEF-464F-8CED-287A7D5BAA9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7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899FD-F8AE-E443-A2F6-2D3475A27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308" y="1122363"/>
            <a:ext cx="8197385" cy="2387600"/>
          </a:xfrm>
        </p:spPr>
        <p:txBody>
          <a:bodyPr lIns="0" tIns="0" rIns="0" bIns="0" anchor="b">
            <a:noAutofit/>
          </a:bodyPr>
          <a:lstStyle>
            <a:lvl1pPr algn="l">
              <a:defRPr sz="6000" cap="all" spc="75" baseline="0">
                <a:solidFill>
                  <a:srgbClr val="A8996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308" y="3602038"/>
            <a:ext cx="8197385" cy="1655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5C8CD65-8B95-6F49-866F-118D605EBB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62608" y="5951623"/>
            <a:ext cx="1308085" cy="55879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/>
          <p:nvPr userDrawn="1"/>
        </p:nvCxnSpPr>
        <p:spPr>
          <a:xfrm>
            <a:off x="473308" y="5721180"/>
            <a:ext cx="8197385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7FF35A2-5C5B-9443-A3D8-4D6A1DF24F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308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B252F-CFCB-BE48-886C-D4E113BC4D1C}"/>
              </a:ext>
            </a:extLst>
          </p:cNvPr>
          <p:cNvSpPr txBox="1"/>
          <p:nvPr userDrawn="1"/>
        </p:nvSpPr>
        <p:spPr>
          <a:xfrm>
            <a:off x="4541801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March 7, 2024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20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6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3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02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A4A43D-6E1F-F544-9C17-7F03890F09FB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82459-1B0A-ED4D-8E2A-B2F5E8F16413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3011B8-29CE-4540-9F7B-4E7EC2680332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166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A82D67-8B99-4A4E-AD2C-26851899850A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E94EC-592F-F747-96CA-B134450792FF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6E49C1-5D36-9E45-8FA4-51BCF677C944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158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C75D5A-511F-7E45-B9F0-4EE36EB538E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13691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B79FE-A84B-D04F-851A-61661A8B515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F3D79D4-2FE0-604F-B7F6-3004266CD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755384-0657-2D4F-89DB-43B6F745932E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880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45AB82-9E26-4D48-B592-8CA72D5474F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6579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65798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B581BA-CB62-8944-B758-D71BAA6C5BA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3755BC2-15F9-8747-B3AA-AF9CE20F2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3CD532-F17B-E740-B51B-02F6182DD384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499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899FD-F8AE-E443-A2F6-2D3475A27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308" y="1122363"/>
            <a:ext cx="8197385" cy="2387600"/>
          </a:xfrm>
        </p:spPr>
        <p:txBody>
          <a:bodyPr lIns="0" tIns="0" rIns="0" bIns="0" anchor="b">
            <a:noAutofit/>
          </a:bodyPr>
          <a:lstStyle>
            <a:lvl1pPr algn="l">
              <a:defRPr sz="6000" cap="all" spc="75" baseline="0">
                <a:solidFill>
                  <a:srgbClr val="A8996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308" y="3602038"/>
            <a:ext cx="8197385" cy="1655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/>
          <p:nvPr userDrawn="1"/>
        </p:nvCxnSpPr>
        <p:spPr>
          <a:xfrm>
            <a:off x="473308" y="5721180"/>
            <a:ext cx="8197385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7FF35A2-5C5B-9443-A3D8-4D6A1DF24F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308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B252F-CFCB-BE48-886C-D4E113BC4D1C}"/>
              </a:ext>
            </a:extLst>
          </p:cNvPr>
          <p:cNvSpPr txBox="1"/>
          <p:nvPr userDrawn="1"/>
        </p:nvSpPr>
        <p:spPr>
          <a:xfrm>
            <a:off x="359725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March 7, 2024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2A5369-ADFB-5546-8685-66F3414C4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5181" y="5934877"/>
            <a:ext cx="2168447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01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7223A9-D871-8142-A87A-BE156457A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6" t="5810" r="795" b="25539"/>
          <a:stretch/>
        </p:blipFill>
        <p:spPr>
          <a:xfrm rot="16200000">
            <a:off x="4127154" y="1841153"/>
            <a:ext cx="6858005" cy="317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87849-F4CC-D543-B821-90B0154A0F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5968310" y="0"/>
            <a:ext cx="3175688" cy="1575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535490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1867606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5EEBCC6-D9C3-A04C-84D6-E0EAC530D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775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March 7, 2024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FCE3F3-F762-C142-A833-EEF7E0C9E0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99842" y="252151"/>
            <a:ext cx="2168447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91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2DD08C5-12D6-314D-BB01-F838ADE6620E}"/>
              </a:ext>
            </a:extLst>
          </p:cNvPr>
          <p:cNvSpPr/>
          <p:nvPr userDrawn="1"/>
        </p:nvSpPr>
        <p:spPr>
          <a:xfrm>
            <a:off x="4943" y="0"/>
            <a:ext cx="9139057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6B1B761A-27A7-E640-AAA0-157C2096C6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68310" y="0"/>
            <a:ext cx="317569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535490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1867606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</a:t>
            </a:r>
            <a:b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Title, Department</a:t>
            </a:r>
          </a:p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March 7, 2024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F1BFC3D-FD45-B747-8EE7-777A47B105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3308" y="5947130"/>
            <a:ext cx="2168447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5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7223A9-D871-8142-A87A-BE156457A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6" t="5810" r="795" b="25539"/>
          <a:stretch/>
        </p:blipFill>
        <p:spPr>
          <a:xfrm rot="16200000">
            <a:off x="4127154" y="1841153"/>
            <a:ext cx="6858005" cy="317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87849-F4CC-D543-B821-90B0154A0F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5968310" y="0"/>
            <a:ext cx="3175688" cy="157555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1978BA5-72BD-1949-A11D-E2C7D816DA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31873" y="248504"/>
            <a:ext cx="981075" cy="41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545565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1877681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5EEBCC6-D9C3-A04C-84D6-E0EAC530D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775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March 7, 2024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57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A89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6021DE-946F-2444-ABF9-77B088E73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D3E9BB7-9653-7845-ABEC-CFC6D55917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99841" y="252150"/>
            <a:ext cx="2168449" cy="663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FC574-4858-E640-99C2-16CD9E1F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8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4500" cap="all" spc="75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23AA-2197-0446-AB42-D28BA422DD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298" y="482917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5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FE8BA0-9E2C-CF44-BABD-55B34678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061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50" b="1" cap="all" spc="75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51DA1-6FA8-4E4D-A5F4-77545F145275}"/>
              </a:ext>
            </a:extLst>
          </p:cNvPr>
          <p:cNvCxnSpPr>
            <a:cxnSpLocks/>
          </p:cNvCxnSpPr>
          <p:nvPr userDrawn="1"/>
        </p:nvCxnSpPr>
        <p:spPr>
          <a:xfrm>
            <a:off x="495061" y="5523468"/>
            <a:ext cx="564732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2D5FF7-C44F-5149-AC5F-9B7A8D72CC3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03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7115E2-1332-DE4E-9F47-45778FE193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C418389-F925-E946-B7F1-019A85A895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86022" y="252150"/>
            <a:ext cx="1382268" cy="42267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0A6A17-9EB7-1E40-85C0-F0570282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03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5400" cap="all" spc="75" baseline="0">
                <a:solidFill>
                  <a:srgbClr val="041E4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8DFEB7-3679-3547-A29F-A715A56176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1503" y="519858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04C9D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0E59F6F-70DD-D44B-B463-CE6EDC04F5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266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75" baseline="0">
                <a:solidFill>
                  <a:srgbClr val="A899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6FB1D-2182-9F4E-AC14-7D349148A75A}"/>
              </a:ext>
            </a:extLst>
          </p:cNvPr>
          <p:cNvCxnSpPr>
            <a:cxnSpLocks/>
          </p:cNvCxnSpPr>
          <p:nvPr userDrawn="1"/>
        </p:nvCxnSpPr>
        <p:spPr>
          <a:xfrm>
            <a:off x="496266" y="5892878"/>
            <a:ext cx="4771473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2E26DA4-655B-2946-B7D6-97ACB07E886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57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88C09-1C04-D749-9B9A-1954A04E0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84226E-17CF-7548-AEF6-B1745AB3BC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12976" y="2213555"/>
            <a:ext cx="318050" cy="2578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39861B-5B4E-CD4A-8638-5C1B48F6D4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7157" y="2743843"/>
            <a:ext cx="4949686" cy="20828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50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Type quote here.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set in culpa.”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FDACFB-45AC-344D-87C8-0EC29BCC247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7AC5AD-AAA8-F94B-89F5-5C791EAEA628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67CD86C0-2677-F24C-8C5B-0A47797772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59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0258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45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710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0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45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508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A4A43D-6E1F-F544-9C17-7F03890F09FB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82459-1B0A-ED4D-8E2A-B2F5E8F16413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B591A6-D74A-9741-9B8B-CA0603BDE1D1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76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2DD08C5-12D6-314D-BB01-F838ADE6620E}"/>
              </a:ext>
            </a:extLst>
          </p:cNvPr>
          <p:cNvSpPr/>
          <p:nvPr userDrawn="1"/>
        </p:nvSpPr>
        <p:spPr>
          <a:xfrm>
            <a:off x="4943" y="0"/>
            <a:ext cx="9139057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6B1B761A-27A7-E640-AAA0-157C2096C6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68310" y="0"/>
            <a:ext cx="317569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1978BA5-72BD-1949-A11D-E2C7D816D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3308" y="5951622"/>
            <a:ext cx="1087135" cy="464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545565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1877681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</a:t>
            </a:r>
            <a:b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Title, Department</a:t>
            </a:r>
          </a:p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March 7, 2024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64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A82D67-8B99-4A4E-AD2C-26851899850A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E94EC-592F-F747-96CA-B134450792FF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72CE00-E12D-CF4F-8128-74B9CD1C19BD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883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C75D5A-511F-7E45-B9F0-4EE36EB538E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13691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B79FE-A84B-D04F-851A-61661A8B515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B7169C-8594-5949-8F3C-2C6C0C845B2B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CA7F1858-0CE6-E64A-AD06-8767BE361C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01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45AB82-9E26-4D48-B592-8CA72D5474F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6579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65798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B581BA-CB62-8944-B758-D71BAA6C5BA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9BD2FD-8ECF-FE49-A267-4BCDFE705972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CB8F01B6-8E77-0248-9337-0C6289BA9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0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A89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47EDA7E-9600-A445-BD08-18A82ABED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FC574-4858-E640-99C2-16CD9E1F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8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4500" cap="all" spc="75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23AA-2197-0446-AB42-D28BA422DD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298" y="482917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5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FE8BA0-9E2C-CF44-BABD-55B34678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061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50" b="1" cap="all" spc="75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51DA1-6FA8-4E4D-A5F4-77545F145275}"/>
              </a:ext>
            </a:extLst>
          </p:cNvPr>
          <p:cNvCxnSpPr>
            <a:cxnSpLocks/>
          </p:cNvCxnSpPr>
          <p:nvPr userDrawn="1"/>
        </p:nvCxnSpPr>
        <p:spPr>
          <a:xfrm>
            <a:off x="495061" y="5523468"/>
            <a:ext cx="564732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33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D97C0F9-3EF1-024C-88FF-B7B3D56B34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0A6A17-9EB7-1E40-85C0-F0570282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03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5400" cap="all" spc="75" baseline="0">
                <a:solidFill>
                  <a:srgbClr val="041E4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8DFEB7-3679-3547-A29F-A715A56176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1503" y="519858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04C9D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0E59F6F-70DD-D44B-B463-CE6EDC04F5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266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75" baseline="0">
                <a:solidFill>
                  <a:srgbClr val="A899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6FB1D-2182-9F4E-AC14-7D349148A75A}"/>
              </a:ext>
            </a:extLst>
          </p:cNvPr>
          <p:cNvCxnSpPr>
            <a:cxnSpLocks/>
          </p:cNvCxnSpPr>
          <p:nvPr userDrawn="1"/>
        </p:nvCxnSpPr>
        <p:spPr>
          <a:xfrm>
            <a:off x="496266" y="5892878"/>
            <a:ext cx="4771473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21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88C09-1C04-D749-9B9A-1954A04E0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1289"/>
            <a:ext cx="9144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84226E-17CF-7548-AEF6-B1745AB3BC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12976" y="2213555"/>
            <a:ext cx="318050" cy="2578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39861B-5B4E-CD4A-8638-5C1B48F6D4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7157" y="2743843"/>
            <a:ext cx="4949686" cy="20828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50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Type quote here.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set in culpa.”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FDACFB-45AC-344D-87C8-0EC29BCC247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EEDA355-16BA-4045-AB40-B2E42E52C7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0596CC-E67E-4D43-8335-B5EC617C230E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62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1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71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69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16.sv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67BACB3-57D2-274D-AAA8-1235CE8B7DD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5977466" y="2888628"/>
            <a:ext cx="2929471" cy="37730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6DD9963-F0D9-1E47-870E-622FC055FF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00E7E4-26A6-9D4E-8217-560389A19CAD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645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041E4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67BACB3-57D2-274D-AAA8-1235CE8B7DD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5977466" y="2888628"/>
            <a:ext cx="2929471" cy="37730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9EB1D-AE07-7246-984D-F4D46B6F516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209DA2-F46B-D049-9BAF-DA0C4D1FAFC1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67B889DE-9A5C-E146-A2C2-78F27955B69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0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041E4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akron.edu/visit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fafsa.gov/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cms107@uakron.edu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uakron.edu/career/students/" TargetMode="Externa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Planning for college 101</a:t>
            </a:r>
          </a:p>
        </p:txBody>
      </p:sp>
      <p:sp>
        <p:nvSpPr>
          <p:cNvPr id="5" name="Rectangle 4"/>
          <p:cNvSpPr/>
          <p:nvPr/>
        </p:nvSpPr>
        <p:spPr>
          <a:xfrm>
            <a:off x="5606473" y="5934075"/>
            <a:ext cx="1642052" cy="318943"/>
          </a:xfrm>
          <a:prstGeom prst="rect">
            <a:avLst/>
          </a:prstGeom>
          <a:solidFill>
            <a:srgbClr val="041E42"/>
          </a:solidFill>
          <a:ln>
            <a:solidFill>
              <a:srgbClr val="041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campus site:www.uakron.e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8" y="701834"/>
            <a:ext cx="8107273" cy="18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AE0D26F5-7B02-4C5A-98F3-3579F0ECC2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52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9235"/>
            <a:ext cx="7886700" cy="1325563"/>
          </a:xfrm>
        </p:spPr>
        <p:txBody>
          <a:bodyPr/>
          <a:lstStyle/>
          <a:p>
            <a:r>
              <a:rPr lang="en-US" dirty="0"/>
              <a:t>College admissions tests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D2895F-6ECB-4527-9AC0-CD67A8A423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801C4A-75B1-4FDC-AC76-62888F16FF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81F260D-39FD-45BD-B9DF-6D741417D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868218"/>
              </p:ext>
            </p:extLst>
          </p:nvPr>
        </p:nvGraphicFramePr>
        <p:xfrm>
          <a:off x="104082" y="681037"/>
          <a:ext cx="8821536" cy="6073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3300">
                  <a:extLst>
                    <a:ext uri="{9D8B030D-6E8A-4147-A177-3AD203B41FA5}">
                      <a16:colId xmlns:a16="http://schemas.microsoft.com/office/drawing/2014/main" val="930623324"/>
                    </a:ext>
                  </a:extLst>
                </a:gridCol>
                <a:gridCol w="1238110">
                  <a:extLst>
                    <a:ext uri="{9D8B030D-6E8A-4147-A177-3AD203B41FA5}">
                      <a16:colId xmlns:a16="http://schemas.microsoft.com/office/drawing/2014/main" val="2711053642"/>
                    </a:ext>
                  </a:extLst>
                </a:gridCol>
                <a:gridCol w="3860126">
                  <a:extLst>
                    <a:ext uri="{9D8B030D-6E8A-4147-A177-3AD203B41FA5}">
                      <a16:colId xmlns:a16="http://schemas.microsoft.com/office/drawing/2014/main" val="3161748777"/>
                    </a:ext>
                  </a:extLst>
                </a:gridCol>
              </a:tblGrid>
              <a:tr h="1219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718924"/>
                  </a:ext>
                </a:extLst>
              </a:tr>
              <a:tr h="1208797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Reading</a:t>
                      </a:r>
                      <a:r>
                        <a:rPr lang="en-US" sz="1400" dirty="0">
                          <a:effectLst/>
                        </a:rPr>
                        <a:t>: 1, 65-min section; </a:t>
                      </a:r>
                      <a:r>
                        <a:rPr lang="en-US" sz="1400" b="1" dirty="0">
                          <a:effectLst/>
                        </a:rPr>
                        <a:t>Math</a:t>
                      </a:r>
                      <a:r>
                        <a:rPr lang="en-US" sz="1400" dirty="0">
                          <a:effectLst/>
                        </a:rPr>
                        <a:t>: 1, 25-min section (no calculator) &amp; 1, 55-min section (w/ calculator); </a:t>
                      </a:r>
                      <a:r>
                        <a:rPr lang="en-US" sz="1400" b="1" dirty="0">
                          <a:effectLst/>
                        </a:rPr>
                        <a:t>Writing &amp; Language</a:t>
                      </a:r>
                      <a:r>
                        <a:rPr lang="en-US" sz="1400" dirty="0">
                          <a:effectLst/>
                        </a:rPr>
                        <a:t>: 1, 35-min section; </a:t>
                      </a:r>
                      <a:r>
                        <a:rPr lang="en-US" sz="1400" b="1" dirty="0">
                          <a:effectLst/>
                        </a:rPr>
                        <a:t>Essay</a:t>
                      </a:r>
                      <a:r>
                        <a:rPr lang="en-US" sz="1400" dirty="0">
                          <a:effectLst/>
                        </a:rPr>
                        <a:t>: 1, 50-min section (optional)</a:t>
                      </a:r>
                    </a:p>
                  </a:txBody>
                  <a:tcPr marL="137160" marR="137160" marT="167640" marB="167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Test Format</a:t>
                      </a:r>
                    </a:p>
                  </a:txBody>
                  <a:tcPr marL="99060" marR="99060" marT="99060" marB="9906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English</a:t>
                      </a:r>
                      <a:r>
                        <a:rPr lang="en-US" sz="1400" dirty="0">
                          <a:effectLst/>
                        </a:rPr>
                        <a:t>: 1, 45-min section; </a:t>
                      </a:r>
                      <a:r>
                        <a:rPr lang="en-US" sz="1400" b="1" dirty="0">
                          <a:effectLst/>
                        </a:rPr>
                        <a:t>Math</a:t>
                      </a:r>
                      <a:r>
                        <a:rPr lang="en-US" sz="1400" dirty="0">
                          <a:effectLst/>
                        </a:rPr>
                        <a:t>: 1, 60-min section; </a:t>
                      </a:r>
                      <a:r>
                        <a:rPr lang="en-US" sz="1400" b="1" dirty="0">
                          <a:effectLst/>
                        </a:rPr>
                        <a:t>Reading</a:t>
                      </a:r>
                      <a:r>
                        <a:rPr lang="en-US" sz="1400" dirty="0">
                          <a:effectLst/>
                        </a:rPr>
                        <a:t>: 1, 35-min section; Science: 1, 35-min section; </a:t>
                      </a:r>
                      <a:r>
                        <a:rPr lang="en-US" sz="1400" b="1" dirty="0">
                          <a:effectLst/>
                        </a:rPr>
                        <a:t>Writing</a:t>
                      </a:r>
                      <a:r>
                        <a:rPr lang="en-US" sz="1400" dirty="0">
                          <a:effectLst/>
                        </a:rPr>
                        <a:t>: 1, 40-min essay (optional)</a:t>
                      </a:r>
                    </a:p>
                  </a:txBody>
                  <a:tcPr marL="137160" marR="137160" marT="167640" marB="167640"/>
                </a:tc>
                <a:extLst>
                  <a:ext uri="{0D108BD9-81ED-4DB2-BD59-A6C34878D82A}">
                    <a16:rowId xmlns:a16="http://schemas.microsoft.com/office/drawing/2014/main" val="1589893078"/>
                  </a:ext>
                </a:extLst>
              </a:tr>
              <a:tr h="991833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Questions are evidence and context-based in an effort to focus on real-world situations and multi-step problem-solving</a:t>
                      </a:r>
                    </a:p>
                  </a:txBody>
                  <a:tcPr marL="137160" marR="137160" marT="167640" marB="167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Test Style</a:t>
                      </a:r>
                    </a:p>
                  </a:txBody>
                  <a:tcPr marL="99060" marR="99060" marT="99060" marB="9906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Straightforward, questions may be long but are usually less difficult to decipher</a:t>
                      </a:r>
                    </a:p>
                  </a:txBody>
                  <a:tcPr marL="137160" marR="137160" marT="167640" marB="167640"/>
                </a:tc>
                <a:extLst>
                  <a:ext uri="{0D108BD9-81ED-4DB2-BD59-A6C34878D82A}">
                    <a16:rowId xmlns:a16="http://schemas.microsoft.com/office/drawing/2014/main" val="2147559920"/>
                  </a:ext>
                </a:extLst>
              </a:tr>
              <a:tr h="1208797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</a:rPr>
                        <a:t>Math and Evidence-Based Reading &amp; Writing are each scored on a scale of 200-800. Composite SAT score is the sum of the two section scores and ranges from 400-1600</a:t>
                      </a:r>
                    </a:p>
                  </a:txBody>
                  <a:tcPr marL="137160" marR="137160" marT="167640" marB="167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Scoring</a:t>
                      </a:r>
                    </a:p>
                  </a:txBody>
                  <a:tcPr marL="99060" marR="99060" marT="99060" marB="9906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English, Math, Reading, and Science scores range from 1-36. Composite ACT score is the average of your scores on the four sections; ranges from 1-36</a:t>
                      </a:r>
                    </a:p>
                  </a:txBody>
                  <a:tcPr marL="137160" marR="137160" marT="167640" marB="167640"/>
                </a:tc>
                <a:extLst>
                  <a:ext uri="{0D108BD9-81ED-4DB2-BD59-A6C34878D82A}">
                    <a16:rowId xmlns:a16="http://schemas.microsoft.com/office/drawing/2014/main" val="2904061542"/>
                  </a:ext>
                </a:extLst>
              </a:tr>
              <a:tr h="883544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Seven times per year: March or April, May, June, August, October, November, December</a:t>
                      </a:r>
                    </a:p>
                  </a:txBody>
                  <a:tcPr marL="137160" marR="137160" marT="167640" marB="167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Offered When?</a:t>
                      </a:r>
                    </a:p>
                  </a:txBody>
                  <a:tcPr marL="99060" marR="99060" marT="99060" marB="9906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Seven times per year: February, April, June, July, September, October, December</a:t>
                      </a:r>
                    </a:p>
                  </a:txBody>
                  <a:tcPr marL="137160" marR="137160" marT="167640" marB="167640"/>
                </a:tc>
                <a:extLst>
                  <a:ext uri="{0D108BD9-81ED-4DB2-BD59-A6C34878D82A}">
                    <a16:rowId xmlns:a16="http://schemas.microsoft.com/office/drawing/2014/main" val="2619646920"/>
                  </a:ext>
                </a:extLst>
              </a:tr>
              <a:tr h="77487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Typically about four weeks before the test date</a:t>
                      </a:r>
                    </a:p>
                  </a:txBody>
                  <a:tcPr marL="137160" marR="137160" marT="167640" marB="167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Registration Deadline?</a:t>
                      </a:r>
                    </a:p>
                  </a:txBody>
                  <a:tcPr marL="99060" marR="99060" marT="99060" marB="9906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Typically about five to six weeks before the test date</a:t>
                      </a:r>
                    </a:p>
                  </a:txBody>
                  <a:tcPr marL="137160" marR="137160" marT="167640" marB="167640"/>
                </a:tc>
                <a:extLst>
                  <a:ext uri="{0D108BD9-81ED-4DB2-BD59-A6C34878D82A}">
                    <a16:rowId xmlns:a16="http://schemas.microsoft.com/office/drawing/2014/main" val="581447605"/>
                  </a:ext>
                </a:extLst>
              </a:tr>
              <a:tr h="4363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***NEW Individual Section Retake and Test Optional due to COVID-19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60064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2EF48DB-B41D-42F8-A95F-0236F500FEE5}"/>
              </a:ext>
            </a:extLst>
          </p:cNvPr>
          <p:cNvSpPr txBox="1"/>
          <p:nvPr/>
        </p:nvSpPr>
        <p:spPr>
          <a:xfrm>
            <a:off x="218382" y="6470172"/>
            <a:ext cx="678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StudyPoint.com</a:t>
            </a:r>
          </a:p>
        </p:txBody>
      </p:sp>
    </p:spTree>
    <p:extLst>
      <p:ext uri="{BB962C8B-B14F-4D97-AF65-F5344CB8AC3E}">
        <p14:creationId xmlns:p14="http://schemas.microsoft.com/office/powerpoint/2010/main" val="2534610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-169051"/>
            <a:ext cx="7886700" cy="1325563"/>
          </a:xfrm>
        </p:spPr>
        <p:txBody>
          <a:bodyPr/>
          <a:lstStyle/>
          <a:p>
            <a:r>
              <a:rPr lang="en-US" dirty="0"/>
              <a:t>Schedule a campus visit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1" y="855663"/>
            <a:ext cx="9057587" cy="5403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View Admissions webpage to schedule a visit</a:t>
            </a:r>
          </a:p>
          <a:p>
            <a:pPr>
              <a:lnSpc>
                <a:spcPct val="150000"/>
              </a:lnSpc>
            </a:pPr>
            <a:r>
              <a:rPr lang="en-US" dirty="0"/>
              <a:t>If possible, visit when school is in session (fall/spring)</a:t>
            </a:r>
          </a:p>
          <a:p>
            <a:pPr>
              <a:lnSpc>
                <a:spcPct val="150000"/>
              </a:lnSpc>
            </a:pPr>
            <a:r>
              <a:rPr lang="en-US" dirty="0"/>
              <a:t>There are many types of campus visit opportunities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www.uakron.edu/visit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2">
              <a:lnSpc>
                <a:spcPct val="100000"/>
              </a:lnSpc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In Person Information Session &amp; Campus Tour (general information) </a:t>
            </a:r>
          </a:p>
          <a:p>
            <a:pPr lvl="2">
              <a:lnSpc>
                <a:spcPct val="100000"/>
              </a:lnSpc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Virtual Sessions</a:t>
            </a:r>
          </a:p>
          <a:p>
            <a:pPr lvl="3">
              <a:lnSpc>
                <a:spcPct val="100000"/>
              </a:lnSpc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Academic, Tour, Info Sessions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10E74-A893-4EFA-885F-C846CF87E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13" y="5051383"/>
            <a:ext cx="8361575" cy="232304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Virtual visits- </a:t>
            </a:r>
            <a:r>
              <a:rPr lang="en-US" dirty="0">
                <a:latin typeface="Georgia" panose="02040502050405020303" pitchFamily="18" charset="0"/>
              </a:rPr>
              <a:t>Great first look, but still visit campus when allowed</a:t>
            </a:r>
          </a:p>
          <a:p>
            <a:pPr lvl="1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41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0F7D64-6F36-6FEB-10F2-FEE0097E40B7}"/>
              </a:ext>
            </a:extLst>
          </p:cNvPr>
          <p:cNvSpPr txBox="1"/>
          <p:nvPr/>
        </p:nvSpPr>
        <p:spPr>
          <a:xfrm>
            <a:off x="0" y="6062472"/>
            <a:ext cx="6382512" cy="512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79815" y="-112776"/>
            <a:ext cx="77724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Applying  for  Admission: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120189" y="810768"/>
            <a:ext cx="8001000" cy="6047232"/>
          </a:xfrm>
        </p:spPr>
        <p:txBody>
          <a:bodyPr rtlCol="0">
            <a:normAutofit fontScale="92500" lnSpcReduction="10000"/>
          </a:bodyPr>
          <a:lstStyle/>
          <a:p>
            <a:pPr marL="6858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2400" u="sng" dirty="0"/>
              <a:t>Narrow the choices:</a:t>
            </a:r>
          </a:p>
          <a:p>
            <a:pPr marL="411480" indent="-34290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Where did you feel was your best fit?</a:t>
            </a:r>
          </a:p>
          <a:p>
            <a:pPr marL="411480" indent="-34290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Review college admission test requirements</a:t>
            </a:r>
          </a:p>
          <a:p>
            <a:pPr marL="411480" indent="-34290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Know application fees and deadlines</a:t>
            </a:r>
          </a:p>
          <a:p>
            <a:pPr marL="6858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2400" dirty="0"/>
          </a:p>
          <a:p>
            <a:pPr marL="6858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2400" u="sng" dirty="0"/>
              <a:t>Application for admission:</a:t>
            </a:r>
          </a:p>
          <a:p>
            <a:pPr marL="411480" indent="-34290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dirty="0"/>
              <a:t>Most schools have an online application/common application</a:t>
            </a:r>
          </a:p>
          <a:p>
            <a:pPr marL="811530" lvl="1" indent="-3429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High school transcript</a:t>
            </a:r>
          </a:p>
          <a:p>
            <a:pPr marL="811530" lvl="1" indent="-3429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Test results (ACT or SAT)</a:t>
            </a:r>
          </a:p>
          <a:p>
            <a:pPr marL="811530" lvl="1" indent="-3429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Essays/Recommendations</a:t>
            </a:r>
          </a:p>
          <a:p>
            <a:pPr marL="811530" lvl="1" indent="-34290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Application Fee or Fee Waiver </a:t>
            </a:r>
          </a:p>
          <a:p>
            <a:pPr marL="6858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2400" u="sng" dirty="0"/>
          </a:p>
          <a:p>
            <a:pPr marL="6858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2400" u="sng" dirty="0"/>
              <a:t>Test Optional:</a:t>
            </a:r>
          </a:p>
          <a:p>
            <a:pPr marL="411480" indent="-34290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dirty="0"/>
              <a:t>May not be required to provide ACT/SAT</a:t>
            </a:r>
          </a:p>
          <a:p>
            <a:pPr marL="411480" indent="-34290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dirty="0"/>
              <a:t>Are scores required for direct admission?</a:t>
            </a:r>
          </a:p>
          <a:p>
            <a:pPr marL="411480" indent="-34290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400" dirty="0"/>
              <a:t>Placement tests</a:t>
            </a:r>
          </a:p>
          <a:p>
            <a:pPr marL="468630" lvl="1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9144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5085"/>
            <a:ext cx="7886700" cy="1325563"/>
          </a:xfrm>
        </p:spPr>
        <p:txBody>
          <a:bodyPr/>
          <a:lstStyle/>
          <a:p>
            <a:r>
              <a:rPr lang="en-US" dirty="0"/>
              <a:t>Finance your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8570"/>
            <a:ext cx="7886700" cy="5764059"/>
          </a:xfrm>
        </p:spPr>
        <p:txBody>
          <a:bodyPr/>
          <a:lstStyle/>
          <a:p>
            <a:r>
              <a:rPr lang="en-US" dirty="0"/>
              <a:t>Sources of Financial Aid – 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Federal and State Government</a:t>
            </a:r>
          </a:p>
          <a:p>
            <a:pPr lvl="2"/>
            <a:r>
              <a:rPr lang="en-US" sz="2400" dirty="0">
                <a:latin typeface="Georgia" panose="02040502050405020303" pitchFamily="18" charset="0"/>
              </a:rPr>
              <a:t>FAFSA (</a:t>
            </a:r>
            <a:r>
              <a:rPr lang="en-US" sz="2400" dirty="0">
                <a:latin typeface="Georgia" panose="02040502050405020303" pitchFamily="18" charset="0"/>
                <a:hlinkClick r:id="rId2"/>
              </a:rPr>
              <a:t>www.fafsa.gov</a:t>
            </a:r>
            <a:r>
              <a:rPr lang="en-US" sz="2400" dirty="0">
                <a:latin typeface="Georgia" panose="02040502050405020303" pitchFamily="18" charset="0"/>
              </a:rPr>
              <a:t>)</a:t>
            </a:r>
          </a:p>
          <a:p>
            <a:pPr lvl="3"/>
            <a:r>
              <a:rPr lang="en-US" sz="2400" dirty="0">
                <a:latin typeface="Georgia" panose="02040502050405020303" pitchFamily="18" charset="0"/>
              </a:rPr>
              <a:t>Grants</a:t>
            </a:r>
          </a:p>
          <a:p>
            <a:pPr lvl="3"/>
            <a:r>
              <a:rPr lang="en-US" sz="2400" dirty="0">
                <a:latin typeface="Georgia" panose="02040502050405020303" pitchFamily="18" charset="0"/>
              </a:rPr>
              <a:t>Student Loans</a:t>
            </a:r>
          </a:p>
          <a:p>
            <a:pPr lvl="3"/>
            <a:r>
              <a:rPr lang="en-US" sz="2400" dirty="0">
                <a:latin typeface="Georgia" panose="02040502050405020303" pitchFamily="18" charset="0"/>
              </a:rPr>
              <a:t>Work-Study</a:t>
            </a:r>
          </a:p>
          <a:p>
            <a:pPr lvl="1"/>
            <a:endParaRPr lang="en-US" sz="1200" dirty="0">
              <a:latin typeface="Georgia" panose="02040502050405020303" pitchFamily="18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</a:rPr>
              <a:t>College and University Scholarships</a:t>
            </a:r>
          </a:p>
          <a:p>
            <a:pPr lvl="2"/>
            <a:r>
              <a:rPr lang="en-US" sz="2400" dirty="0">
                <a:latin typeface="Georgia" panose="02040502050405020303" pitchFamily="18" charset="0"/>
              </a:rPr>
              <a:t>Need Based</a:t>
            </a:r>
          </a:p>
          <a:p>
            <a:pPr lvl="2"/>
            <a:r>
              <a:rPr lang="en-US" sz="2400" dirty="0">
                <a:latin typeface="Georgia" panose="02040502050405020303" pitchFamily="18" charset="0"/>
              </a:rPr>
              <a:t>Academic</a:t>
            </a:r>
          </a:p>
          <a:p>
            <a:pPr lvl="2"/>
            <a:r>
              <a:rPr lang="en-US" sz="2400" dirty="0">
                <a:latin typeface="Georgia" panose="02040502050405020303" pitchFamily="18" charset="0"/>
              </a:rPr>
              <a:t>Honors Program/College</a:t>
            </a:r>
          </a:p>
          <a:p>
            <a:pPr lvl="2"/>
            <a:r>
              <a:rPr lang="en-US" sz="2400" dirty="0">
                <a:latin typeface="Georgia" panose="02040502050405020303" pitchFamily="18" charset="0"/>
              </a:rPr>
              <a:t>Fine Arts</a:t>
            </a:r>
          </a:p>
          <a:p>
            <a:pPr lvl="2"/>
            <a:r>
              <a:rPr lang="en-US" sz="2400" dirty="0">
                <a:latin typeface="Georgia" panose="02040502050405020303" pitchFamily="18" charset="0"/>
              </a:rPr>
              <a:t>Marching Band</a:t>
            </a:r>
          </a:p>
          <a:p>
            <a:pPr marL="914400" lvl="2" indent="0">
              <a:buNone/>
            </a:pPr>
            <a:endParaRPr lang="en-US" sz="1200" dirty="0">
              <a:latin typeface="Georgia" panose="02040502050405020303" pitchFamily="18" charset="0"/>
            </a:endParaRPr>
          </a:p>
        </p:txBody>
      </p:sp>
      <p:pic>
        <p:nvPicPr>
          <p:cNvPr id="4" name="Picture 2" descr="Image result for college f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75" y="911843"/>
            <a:ext cx="2910379" cy="191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769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dirty="0"/>
              <a:t>Additional scholarship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91" y="1825625"/>
            <a:ext cx="8922327" cy="4351338"/>
          </a:xfrm>
        </p:spPr>
        <p:txBody>
          <a:bodyPr/>
          <a:lstStyle/>
          <a:p>
            <a:r>
              <a:rPr lang="en-US" dirty="0"/>
              <a:t>Colleges and Universities will only provide a certain amount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Georgia" panose="02040502050405020303" pitchFamily="18" charset="0"/>
              </a:rPr>
              <a:t>Employers or parents’ employers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Georgia" panose="02040502050405020303" pitchFamily="18" charset="0"/>
              </a:rPr>
              <a:t>Community/school/church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Georgia" panose="02040502050405020303" pitchFamily="18" charset="0"/>
              </a:rPr>
              <a:t>CollegeScholarships.org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Georgia" panose="02040502050405020303" pitchFamily="18" charset="0"/>
              </a:rPr>
              <a:t>FastWeb.com</a:t>
            </a:r>
          </a:p>
        </p:txBody>
      </p:sp>
    </p:spTree>
    <p:extLst>
      <p:ext uri="{BB962C8B-B14F-4D97-AF65-F5344CB8AC3E}">
        <p14:creationId xmlns:p14="http://schemas.microsoft.com/office/powerpoint/2010/main" val="1374755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E43DEE-1F18-FB7F-D9AE-76177DEA4FD5}"/>
              </a:ext>
            </a:extLst>
          </p:cNvPr>
          <p:cNvSpPr txBox="1"/>
          <p:nvPr/>
        </p:nvSpPr>
        <p:spPr>
          <a:xfrm>
            <a:off x="7607808" y="5687568"/>
            <a:ext cx="1417320" cy="1036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A8133DC-2BF8-4E93-AD31-949DE4744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2B672F-DFBE-4E14-8450-9F0E79D61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58719-0F66-2F78-EF15-A9C741C01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75"/>
          <a:stretch/>
        </p:blipFill>
        <p:spPr>
          <a:xfrm>
            <a:off x="24626" y="174370"/>
            <a:ext cx="9119374" cy="63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85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dirty="0"/>
              <a:t>Aid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Employers or parents’ employers</a:t>
            </a:r>
          </a:p>
          <a:p>
            <a:r>
              <a:rPr lang="en-US" dirty="0"/>
              <a:t>Community/school/church</a:t>
            </a:r>
          </a:p>
          <a:p>
            <a:r>
              <a:rPr lang="en-US" dirty="0"/>
              <a:t>CollegeScholarships.org</a:t>
            </a:r>
          </a:p>
          <a:p>
            <a:r>
              <a:rPr lang="en-US" dirty="0"/>
              <a:t>FastWeb.com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AA8A18-A651-40FF-A086-B719D3FDE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461522"/>
              </p:ext>
            </p:extLst>
          </p:nvPr>
        </p:nvGraphicFramePr>
        <p:xfrm>
          <a:off x="304800" y="1588654"/>
          <a:ext cx="8610600" cy="5162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2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73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Academic Year </a:t>
                      </a:r>
                    </a:p>
                    <a:p>
                      <a:pPr algn="ctr"/>
                      <a:r>
                        <a:rPr lang="en-US" dirty="0"/>
                        <a:t>$13,000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Fall Semester</a:t>
                      </a:r>
                    </a:p>
                    <a:p>
                      <a:pPr algn="ctr"/>
                      <a:r>
                        <a:rPr lang="en-US" dirty="0"/>
                        <a:t>$6,500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Spring Semester</a:t>
                      </a:r>
                    </a:p>
                    <a:p>
                      <a:pPr algn="ctr"/>
                      <a:r>
                        <a:rPr lang="en-US" dirty="0"/>
                        <a:t>$6,500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US" dirty="0"/>
                        <a:t>Merit Scholarship: $2,000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$1,000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160">
                <a:tc>
                  <a:txBody>
                    <a:bodyPr/>
                    <a:lstStyle/>
                    <a:p>
                      <a:r>
                        <a:rPr lang="en-US" dirty="0"/>
                        <a:t>Pell Grant:</a:t>
                      </a:r>
                      <a:r>
                        <a:rPr lang="en-US" baseline="0" dirty="0"/>
                        <a:t> $2,000</a:t>
                      </a:r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$1,000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160">
                <a:tc>
                  <a:txBody>
                    <a:bodyPr/>
                    <a:lstStyle/>
                    <a:p>
                      <a:r>
                        <a:rPr lang="en-US" dirty="0"/>
                        <a:t>OCOG: $1,000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496">
                <a:tc>
                  <a:txBody>
                    <a:bodyPr/>
                    <a:lstStyle/>
                    <a:p>
                      <a:r>
                        <a:rPr lang="en-US" dirty="0"/>
                        <a:t>Sub Loan: $3,000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$1,500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$1,500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447">
                <a:tc>
                  <a:txBody>
                    <a:bodyPr/>
                    <a:lstStyle/>
                    <a:p>
                      <a:r>
                        <a:rPr lang="en-US" dirty="0"/>
                        <a:t>Unsub Loan: $2,000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160">
                <a:tc>
                  <a:txBody>
                    <a:bodyPr/>
                    <a:lstStyle/>
                    <a:p>
                      <a:r>
                        <a:rPr lang="en-US" dirty="0"/>
                        <a:t>Total Aid: $10,000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1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73569139"/>
                  </a:ext>
                </a:extLst>
              </a:tr>
              <a:tr h="460160">
                <a:tc>
                  <a:txBody>
                    <a:bodyPr/>
                    <a:lstStyle/>
                    <a:p>
                      <a:r>
                        <a:rPr lang="en-US" b="1" dirty="0"/>
                        <a:t>Out of Pocket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dirty="0"/>
                        <a:t>Due: $3,000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$1,500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$1,500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267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1467"/>
            <a:ext cx="9143999" cy="1325563"/>
          </a:xfrm>
        </p:spPr>
        <p:txBody>
          <a:bodyPr/>
          <a:lstStyle/>
          <a:p>
            <a:pPr algn="ctr"/>
            <a:r>
              <a:rPr lang="en-US" dirty="0"/>
              <a:t>Cost of Tuition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132" y="907939"/>
            <a:ext cx="4855675" cy="5643690"/>
          </a:xfrm>
          <a:solidFill>
            <a:srgbClr val="041E4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sz="2400" b="1" dirty="0">
                <a:solidFill>
                  <a:srgbClr val="A89968"/>
                </a:solidFill>
              </a:rPr>
              <a:t>Community College</a:t>
            </a:r>
          </a:p>
          <a:p>
            <a:pPr lvl="1"/>
            <a:r>
              <a:rPr lang="en-US" b="1" dirty="0">
                <a:latin typeface="Georgia" panose="02040502050405020303" pitchFamily="18" charset="0"/>
              </a:rPr>
              <a:t>Approx $6,500 per year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A89968"/>
                </a:solidFill>
              </a:rPr>
              <a:t>Public University (in-state)</a:t>
            </a:r>
          </a:p>
          <a:p>
            <a:pPr lvl="1"/>
            <a:r>
              <a:rPr lang="en-US" b="1" dirty="0">
                <a:latin typeface="Georgia" panose="02040502050405020303" pitchFamily="18" charset="0"/>
              </a:rPr>
              <a:t>Approx $13,000 per year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A89968"/>
                </a:solidFill>
              </a:rPr>
              <a:t>Private University </a:t>
            </a:r>
          </a:p>
          <a:p>
            <a:pPr lvl="1"/>
            <a:r>
              <a:rPr lang="en-US" b="1" dirty="0" err="1">
                <a:latin typeface="Georgia" panose="02040502050405020303" pitchFamily="18" charset="0"/>
              </a:rPr>
              <a:t>Approx</a:t>
            </a:r>
            <a:r>
              <a:rPr lang="en-US" b="1" dirty="0">
                <a:latin typeface="Georgia" panose="02040502050405020303" pitchFamily="18" charset="0"/>
              </a:rPr>
              <a:t> $35,000 per year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A89968"/>
                </a:solidFill>
              </a:rPr>
              <a:t>Out of State Public</a:t>
            </a:r>
          </a:p>
          <a:p>
            <a:pPr lvl="1"/>
            <a:r>
              <a:rPr lang="en-US" b="1" dirty="0" err="1">
                <a:latin typeface="Georgia" panose="02040502050405020303" pitchFamily="18" charset="0"/>
              </a:rPr>
              <a:t>Approx</a:t>
            </a:r>
            <a:r>
              <a:rPr lang="en-US" b="1" dirty="0">
                <a:latin typeface="Georgia" panose="02040502050405020303" pitchFamily="18" charset="0"/>
              </a:rPr>
              <a:t> $38,000</a:t>
            </a:r>
          </a:p>
          <a:p>
            <a:pPr lvl="2"/>
            <a:r>
              <a:rPr lang="en-US" sz="2400" b="1" dirty="0">
                <a:latin typeface="Georgia" panose="02040502050405020303" pitchFamily="18" charset="0"/>
              </a:rPr>
              <a:t>In State rate is $22,000 for the same school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7018A0-9777-49E9-BEC0-324109DDE2C3}"/>
              </a:ext>
            </a:extLst>
          </p:cNvPr>
          <p:cNvSpPr txBox="1">
            <a:spLocks/>
          </p:cNvSpPr>
          <p:nvPr/>
        </p:nvSpPr>
        <p:spPr>
          <a:xfrm>
            <a:off x="5165767" y="2791286"/>
            <a:ext cx="3800269" cy="3924067"/>
          </a:xfrm>
          <a:prstGeom prst="rect">
            <a:avLst/>
          </a:prstGeom>
          <a:solidFill>
            <a:srgbClr val="A89968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41E42"/>
                </a:solidFill>
              </a:rPr>
              <a:t>Other Costs:</a:t>
            </a:r>
          </a:p>
          <a:p>
            <a:r>
              <a:rPr lang="en-US" sz="2400" b="1" dirty="0">
                <a:solidFill>
                  <a:srgbClr val="041E42"/>
                </a:solidFill>
              </a:rPr>
              <a:t>Housing</a:t>
            </a:r>
          </a:p>
          <a:p>
            <a:r>
              <a:rPr lang="en-US" sz="2400" b="1" dirty="0">
                <a:solidFill>
                  <a:srgbClr val="041E42"/>
                </a:solidFill>
              </a:rPr>
              <a:t>Meal Plan</a:t>
            </a:r>
          </a:p>
          <a:p>
            <a:r>
              <a:rPr lang="en-US" sz="2400" b="1" dirty="0">
                <a:solidFill>
                  <a:srgbClr val="041E42"/>
                </a:solidFill>
              </a:rPr>
              <a:t>Books</a:t>
            </a:r>
          </a:p>
          <a:p>
            <a:r>
              <a:rPr lang="en-US" sz="2400" b="1" dirty="0">
                <a:solidFill>
                  <a:srgbClr val="041E42"/>
                </a:solidFill>
              </a:rPr>
              <a:t>Supplies</a:t>
            </a:r>
          </a:p>
          <a:p>
            <a:r>
              <a:rPr lang="en-US" sz="2400" b="1" dirty="0">
                <a:solidFill>
                  <a:srgbClr val="041E42"/>
                </a:solidFill>
              </a:rPr>
              <a:t>Entertainment</a:t>
            </a:r>
          </a:p>
          <a:p>
            <a:r>
              <a:rPr lang="en-US" sz="2400" b="1" dirty="0">
                <a:solidFill>
                  <a:srgbClr val="041E42"/>
                </a:solidFill>
              </a:rPr>
              <a:t>Travel/Car</a:t>
            </a:r>
          </a:p>
        </p:txBody>
      </p:sp>
    </p:spTree>
    <p:extLst>
      <p:ext uri="{BB962C8B-B14F-4D97-AF65-F5344CB8AC3E}">
        <p14:creationId xmlns:p14="http://schemas.microsoft.com/office/powerpoint/2010/main" val="289737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3C998E3-9A82-4607-6CF7-BB1EF39E5B3D}"/>
              </a:ext>
            </a:extLst>
          </p:cNvPr>
          <p:cNvSpPr txBox="1">
            <a:spLocks/>
          </p:cNvSpPr>
          <p:nvPr/>
        </p:nvSpPr>
        <p:spPr>
          <a:xfrm>
            <a:off x="378284" y="349026"/>
            <a:ext cx="4842940" cy="1325563"/>
          </a:xfrm>
          <a:prstGeom prst="rect">
            <a:avLst/>
          </a:prstGeom>
          <a:solidFill>
            <a:srgbClr val="A89968"/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5" baseline="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Email Etiquette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E946CE-CA8E-2199-EC1D-2C7B2D3099A1}"/>
              </a:ext>
            </a:extLst>
          </p:cNvPr>
          <p:cNvSpPr txBox="1">
            <a:spLocks/>
          </p:cNvSpPr>
          <p:nvPr/>
        </p:nvSpPr>
        <p:spPr>
          <a:xfrm>
            <a:off x="222836" y="1425476"/>
            <a:ext cx="8871966" cy="52335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50" kern="1200">
                <a:solidFill>
                  <a:srgbClr val="041E4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Start with a clear subject line (you do not use the subject line for your message)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Include your full legal name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Add a greeting and be polite. Use “hello”, “please”, and “thank you”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Write in full sentences, not in text lingo like you were texting a friend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Double check your spelling and grammar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984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B69EF4-BE59-37D0-6F05-2DC34D0FD3E5}"/>
              </a:ext>
            </a:extLst>
          </p:cNvPr>
          <p:cNvSpPr txBox="1">
            <a:spLocks/>
          </p:cNvSpPr>
          <p:nvPr/>
        </p:nvSpPr>
        <p:spPr>
          <a:xfrm>
            <a:off x="-1653932" y="-501444"/>
            <a:ext cx="7098792" cy="13763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rgbClr val="041E42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Tips for Texting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32DE782-81BF-95C2-FBE3-A967D12F8022}"/>
              </a:ext>
            </a:extLst>
          </p:cNvPr>
          <p:cNvSpPr txBox="1">
            <a:spLocks/>
          </p:cNvSpPr>
          <p:nvPr/>
        </p:nvSpPr>
        <p:spPr>
          <a:xfrm>
            <a:off x="3814995" y="340061"/>
            <a:ext cx="5246709" cy="56456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800" dirty="0"/>
              <a:t>Though texting seems more casual, still please use full sentences, correct spelling, and appropriate content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800" dirty="0"/>
              <a:t>Texts are still official communication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800" dirty="0"/>
              <a:t>Your name and data are associated with your number/text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174C5C-91B5-9EAF-BB79-60E0484C60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22" b="88086" l="31901" r="66797">
                        <a14:foregroundMark x1="41927" y1="10156" x2="47526" y2="9961"/>
                        <a14:foregroundMark x1="47526" y1="9961" x2="55599" y2="10352"/>
                        <a14:foregroundMark x1="58984" y1="9766" x2="42318" y2="7422"/>
                        <a14:foregroundMark x1="65365" y1="34961" x2="64063" y2="36523"/>
                        <a14:foregroundMark x1="64193" y1="33984" x2="63411" y2="39063"/>
                        <a14:foregroundMark x1="63802" y1="55469" x2="64583" y2="57422"/>
                        <a14:foregroundMark x1="65104" y1="58203" x2="66927" y2="61328"/>
                        <a14:foregroundMark x1="63802" y1="66016" x2="65234" y2="77539"/>
                        <a14:foregroundMark x1="63151" y1="81055" x2="65104" y2="85156"/>
                        <a14:foregroundMark x1="45833" y1="58789" x2="39323" y2="69531"/>
                        <a14:foregroundMark x1="39323" y1="69531" x2="37370" y2="85156"/>
                        <a14:foregroundMark x1="38151" y1="85547" x2="48047" y2="85938"/>
                        <a14:foregroundMark x1="48047" y1="85938" x2="53516" y2="84766"/>
                        <a14:foregroundMark x1="53516" y1="84766" x2="53646" y2="84766"/>
                        <a14:foregroundMark x1="31901" y1="85352" x2="52865" y2="88086"/>
                      </a14:backgroundRemoval>
                    </a14:imgEffect>
                  </a14:imgLayer>
                </a14:imgProps>
              </a:ext>
            </a:extLst>
          </a:blip>
          <a:srcRect l="29716" t="5854" r="30037" b="11297"/>
          <a:stretch/>
        </p:blipFill>
        <p:spPr>
          <a:xfrm>
            <a:off x="-313449" y="905188"/>
            <a:ext cx="4240405" cy="58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2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365126"/>
            <a:ext cx="8839200" cy="1325563"/>
          </a:xfrm>
        </p:spPr>
        <p:txBody>
          <a:bodyPr/>
          <a:lstStyle/>
          <a:p>
            <a:pPr algn="ctr"/>
            <a:r>
              <a:rPr lang="en-US" dirty="0"/>
              <a:t>Options after high school</a:t>
            </a:r>
            <a:br>
              <a:rPr lang="en-US" dirty="0"/>
            </a:br>
            <a:r>
              <a:rPr lang="en-US" sz="3200" dirty="0"/>
              <a:t>Employed, Enrolled, Enlisted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450" y="1825625"/>
            <a:ext cx="7886700" cy="4351338"/>
          </a:xfrm>
        </p:spPr>
        <p:txBody>
          <a:bodyPr/>
          <a:lstStyle/>
          <a:p>
            <a:r>
              <a:rPr lang="en-US" dirty="0"/>
              <a:t>Trade schools</a:t>
            </a:r>
          </a:p>
          <a:p>
            <a:r>
              <a:rPr lang="en-US" dirty="0"/>
              <a:t>Apprentice programs</a:t>
            </a:r>
          </a:p>
          <a:p>
            <a:r>
              <a:rPr lang="en-US" dirty="0"/>
              <a:t>Military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Todaysmilitary.com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ROTC</a:t>
            </a:r>
          </a:p>
          <a:p>
            <a:r>
              <a:rPr lang="en-US" dirty="0"/>
              <a:t>Community college</a:t>
            </a:r>
          </a:p>
          <a:p>
            <a:r>
              <a:rPr lang="en-US" dirty="0"/>
              <a:t>Public college or university</a:t>
            </a:r>
          </a:p>
          <a:p>
            <a:r>
              <a:rPr lang="en-US" dirty="0"/>
              <a:t>Private college or university</a:t>
            </a:r>
          </a:p>
        </p:txBody>
      </p:sp>
    </p:spTree>
    <p:extLst>
      <p:ext uri="{BB962C8B-B14F-4D97-AF65-F5344CB8AC3E}">
        <p14:creationId xmlns:p14="http://schemas.microsoft.com/office/powerpoint/2010/main" val="4007212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121" y="1174892"/>
            <a:ext cx="6260190" cy="3452040"/>
          </a:xfrm>
        </p:spPr>
        <p:txBody>
          <a:bodyPr/>
          <a:lstStyle/>
          <a:p>
            <a:r>
              <a:rPr lang="en-US" dirty="0"/>
              <a:t>Chris Stimler</a:t>
            </a:r>
          </a:p>
          <a:p>
            <a:r>
              <a:rPr lang="en-US" dirty="0"/>
              <a:t>Associate Director of Admissions</a:t>
            </a:r>
          </a:p>
          <a:p>
            <a:r>
              <a:rPr lang="en-US" dirty="0"/>
              <a:t>The University of Akron</a:t>
            </a:r>
          </a:p>
          <a:p>
            <a:r>
              <a:rPr lang="en-US" dirty="0"/>
              <a:t>330.972.8433</a:t>
            </a:r>
          </a:p>
          <a:p>
            <a:r>
              <a:rPr lang="en-US" dirty="0">
                <a:hlinkClick r:id="rId2"/>
              </a:rPr>
              <a:t>cms107@uakron.edu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614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/>
              <a:t>Choosing a Major: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12" y="959859"/>
            <a:ext cx="9346623" cy="4351338"/>
          </a:xfrm>
        </p:spPr>
        <p:txBody>
          <a:bodyPr/>
          <a:lstStyle/>
          <a:p>
            <a:r>
              <a:rPr lang="en-US" sz="2400" dirty="0"/>
              <a:t>What are you interested in? Do you want to work with people?</a:t>
            </a:r>
            <a:r>
              <a:rPr lang="en-US" dirty="0"/>
              <a:t>	</a:t>
            </a:r>
          </a:p>
          <a:p>
            <a:endParaRPr lang="en-US" sz="2400" dirty="0"/>
          </a:p>
          <a:p>
            <a:r>
              <a:rPr lang="en-US" sz="2400" dirty="0"/>
              <a:t>Undecided? Go to </a:t>
            </a:r>
            <a:r>
              <a:rPr lang="en-US" sz="2400" dirty="0">
                <a:hlinkClick r:id="rId2"/>
              </a:rPr>
              <a:t>www.uakron.edu/career/students/</a:t>
            </a:r>
            <a:endParaRPr lang="en-US" sz="2400" dirty="0"/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198DD-01F9-4B81-B980-7B5DD568F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" t="2451" r="1666" b="7457"/>
          <a:stretch/>
        </p:blipFill>
        <p:spPr>
          <a:xfrm>
            <a:off x="147505" y="2720758"/>
            <a:ext cx="8839200" cy="2743200"/>
          </a:xfrm>
          <a:prstGeom prst="rect">
            <a:avLst/>
          </a:prstGeom>
        </p:spPr>
      </p:pic>
      <p:pic>
        <p:nvPicPr>
          <p:cNvPr id="5" name="Picture 2" descr="Image result for undecided">
            <a:extLst>
              <a:ext uri="{FF2B5EF4-FFF2-40B4-BE49-F238E27FC236}">
                <a16:creationId xmlns:a16="http://schemas.microsoft.com/office/drawing/2014/main" id="{C774589F-29AC-4E81-BD81-42E8083CE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4" b="99639" l="938" r="100000">
                        <a14:foregroundMark x1="26768" y1="35018" x2="26768" y2="35018"/>
                        <a14:foregroundMark x1="30808" y1="32491" x2="30447" y2="32491"/>
                        <a14:foregroundMark x1="25541" y1="32491" x2="32612" y2="31264"/>
                        <a14:foregroundMark x1="25541" y1="30686" x2="30736" y2="30542"/>
                        <a14:foregroundMark x1="32179" y1="30181" x2="26768" y2="29964"/>
                        <a14:foregroundMark x1="8081" y1="54585" x2="21429" y2="52058"/>
                        <a14:foregroundMark x1="11544" y1="50108" x2="11544" y2="50108"/>
                        <a14:foregroundMark x1="34127" y1="31119" x2="33045" y2="30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66"/>
          <a:stretch/>
        </p:blipFill>
        <p:spPr bwMode="auto">
          <a:xfrm>
            <a:off x="5448602" y="3733800"/>
            <a:ext cx="358398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110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Consider college characteristics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3102175"/>
              </p:ext>
            </p:extLst>
          </p:nvPr>
        </p:nvGraphicFramePr>
        <p:xfrm>
          <a:off x="0" y="1302134"/>
          <a:ext cx="5995988" cy="4880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7766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45" y="-72232"/>
            <a:ext cx="7886700" cy="1325563"/>
          </a:xfrm>
        </p:spPr>
        <p:txBody>
          <a:bodyPr/>
          <a:lstStyle/>
          <a:p>
            <a:r>
              <a:rPr lang="en-US" dirty="0"/>
              <a:t>Community 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620" y="1253330"/>
            <a:ext cx="3951633" cy="5081481"/>
          </a:xfrm>
        </p:spPr>
        <p:txBody>
          <a:bodyPr/>
          <a:lstStyle/>
          <a:p>
            <a:r>
              <a:rPr lang="en-US" dirty="0"/>
              <a:t>Technical degrees</a:t>
            </a:r>
          </a:p>
          <a:p>
            <a:r>
              <a:rPr lang="en-US" dirty="0"/>
              <a:t>Transfer coursework</a:t>
            </a:r>
          </a:p>
          <a:p>
            <a:r>
              <a:rPr lang="en-US" dirty="0"/>
              <a:t>Partnership programs</a:t>
            </a:r>
          </a:p>
          <a:p>
            <a:r>
              <a:rPr lang="en-US" dirty="0"/>
              <a:t>Proximity to home</a:t>
            </a:r>
          </a:p>
          <a:p>
            <a:r>
              <a:rPr lang="en-US" dirty="0"/>
              <a:t>Affordable tuition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000" dirty="0"/>
              <a:t>*Transfer scholarships are often lower than new freshman</a:t>
            </a:r>
          </a:p>
        </p:txBody>
      </p:sp>
      <p:pic>
        <p:nvPicPr>
          <p:cNvPr id="4" name="Picture 2" descr="Image result for cuyahoga community colle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/>
          <a:stretch/>
        </p:blipFill>
        <p:spPr bwMode="auto">
          <a:xfrm>
            <a:off x="51972" y="1508955"/>
            <a:ext cx="4996375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in Campus | Stark State College - North Canton, Ohio">
            <a:extLst>
              <a:ext uri="{FF2B5EF4-FFF2-40B4-BE49-F238E27FC236}">
                <a16:creationId xmlns:a16="http://schemas.microsoft.com/office/drawing/2014/main" id="{3EE9635C-EE5A-4CED-B058-2C46BB579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7" y="3090142"/>
            <a:ext cx="4996375" cy="29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11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3" y="204107"/>
            <a:ext cx="7886700" cy="1325563"/>
          </a:xfrm>
        </p:spPr>
        <p:txBody>
          <a:bodyPr/>
          <a:lstStyle/>
          <a:p>
            <a:r>
              <a:rPr lang="en-US" dirty="0"/>
              <a:t>Public college or university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9675" y="1553963"/>
            <a:ext cx="4124325" cy="4351338"/>
          </a:xfrm>
        </p:spPr>
        <p:txBody>
          <a:bodyPr/>
          <a:lstStyle/>
          <a:p>
            <a:r>
              <a:rPr lang="en-US" dirty="0"/>
              <a:t>Affordable tuition</a:t>
            </a:r>
          </a:p>
          <a:p>
            <a:r>
              <a:rPr lang="en-US" dirty="0"/>
              <a:t>Wide range of academic programs</a:t>
            </a:r>
          </a:p>
          <a:p>
            <a:r>
              <a:rPr lang="en-US" dirty="0"/>
              <a:t>More student life opportunities</a:t>
            </a:r>
          </a:p>
          <a:p>
            <a:r>
              <a:rPr lang="en-US" dirty="0"/>
              <a:t>Large/diverse student population</a:t>
            </a:r>
          </a:p>
          <a:p>
            <a:r>
              <a:rPr lang="en-US" dirty="0"/>
              <a:t>Major sports programs</a:t>
            </a: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63463"/>
            <a:ext cx="3898900" cy="259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university of ak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3936977"/>
            <a:ext cx="4124325" cy="274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880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college or university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10" y="1789656"/>
            <a:ext cx="3952875" cy="4351338"/>
          </a:xfrm>
        </p:spPr>
        <p:txBody>
          <a:bodyPr/>
          <a:lstStyle/>
          <a:p>
            <a:r>
              <a:rPr lang="en-US" dirty="0"/>
              <a:t>Low faculty/student ratio</a:t>
            </a:r>
          </a:p>
          <a:p>
            <a:r>
              <a:rPr lang="en-US" dirty="0"/>
              <a:t>Small class size</a:t>
            </a:r>
          </a:p>
          <a:p>
            <a:r>
              <a:rPr lang="en-US" dirty="0"/>
              <a:t>Personal attention</a:t>
            </a:r>
          </a:p>
          <a:p>
            <a:r>
              <a:rPr lang="en-US" dirty="0"/>
              <a:t>Strong financial aid and scholarship opportunities</a:t>
            </a:r>
          </a:p>
          <a:p>
            <a:r>
              <a:rPr lang="en-US" dirty="0"/>
              <a:t>May have a religious affiliation</a:t>
            </a:r>
          </a:p>
        </p:txBody>
      </p:sp>
      <p:pic>
        <p:nvPicPr>
          <p:cNvPr id="4" name="Picture 2" descr="Image result for baldwin walla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47"/>
          <a:stretch/>
        </p:blipFill>
        <p:spPr bwMode="auto">
          <a:xfrm>
            <a:off x="3970159" y="1498862"/>
            <a:ext cx="5025431" cy="21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edia.yellowbot.com/r/1024x768/photos/h4rX-4r5sU1_o--/john-carroll-university-university-heights-o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99"/>
          <a:stretch/>
        </p:blipFill>
        <p:spPr bwMode="auto">
          <a:xfrm>
            <a:off x="4342810" y="3656687"/>
            <a:ext cx="4801190" cy="185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565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53"/>
            <a:ext cx="9143999" cy="1325563"/>
          </a:xfrm>
        </p:spPr>
        <p:txBody>
          <a:bodyPr/>
          <a:lstStyle/>
          <a:p>
            <a:pPr algn="ctr"/>
            <a:r>
              <a:rPr lang="en-US" sz="3600" dirty="0"/>
              <a:t>Admissions policies- Is  Getting  into  College  Hard?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6473" y="1220117"/>
            <a:ext cx="9144002" cy="1410640"/>
          </a:xfrm>
        </p:spPr>
        <p:txBody>
          <a:bodyPr/>
          <a:lstStyle/>
          <a:p>
            <a:r>
              <a:rPr lang="en-US" dirty="0"/>
              <a:t>Open Admissions –</a:t>
            </a:r>
          </a:p>
          <a:p>
            <a:pPr lvl="1"/>
            <a:r>
              <a:rPr lang="en-US" sz="2200" dirty="0"/>
              <a:t>Almost all students are accepted</a:t>
            </a:r>
          </a:p>
          <a:p>
            <a:pPr lvl="1"/>
            <a:r>
              <a:rPr lang="en-US" sz="2200" dirty="0"/>
              <a:t>EX: Community College, ‘Branch Campus’- Wayne College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46474" y="2519226"/>
            <a:ext cx="9051059" cy="1493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Selective Admissions –</a:t>
            </a:r>
          </a:p>
          <a:p>
            <a:pPr lvl="1"/>
            <a:r>
              <a:rPr lang="en-US" sz="2200" dirty="0"/>
              <a:t>Certain GPA and ACT/SAT scores required</a:t>
            </a:r>
          </a:p>
          <a:p>
            <a:pPr lvl="1"/>
            <a:r>
              <a:rPr lang="en-US" sz="2200" dirty="0"/>
              <a:t>EX: The University of Akron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46473" y="5507133"/>
            <a:ext cx="9051059" cy="2015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Competitive Majors and Pre-Admission–</a:t>
            </a:r>
          </a:p>
          <a:p>
            <a:pPr lvl="1"/>
            <a:r>
              <a:rPr lang="en-US" sz="2200" dirty="0"/>
              <a:t>Nursing, Social Work, Education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FB95CC-277B-4AFA-81A5-23428EB3DAD7}"/>
              </a:ext>
            </a:extLst>
          </p:cNvPr>
          <p:cNvSpPr txBox="1">
            <a:spLocks/>
          </p:cNvSpPr>
          <p:nvPr/>
        </p:nvSpPr>
        <p:spPr>
          <a:xfrm>
            <a:off x="-46473" y="3933735"/>
            <a:ext cx="9190472" cy="1715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Competitive Admissions –</a:t>
            </a:r>
          </a:p>
          <a:p>
            <a:pPr lvl="1"/>
            <a:r>
              <a:rPr lang="en-US" sz="2200" dirty="0"/>
              <a:t>High school course selection, GPA, and extracurricular involvement are highly evaluated</a:t>
            </a:r>
          </a:p>
          <a:p>
            <a:pPr lvl="1"/>
            <a:r>
              <a:rPr lang="en-US" sz="2200" dirty="0"/>
              <a:t>EX</a:t>
            </a:r>
            <a:r>
              <a:rPr lang="en-US" sz="2200"/>
              <a:t>: Larger ‘Name Brand</a:t>
            </a:r>
            <a:r>
              <a:rPr lang="en-US" sz="2200" dirty="0"/>
              <a:t>’ institutions</a:t>
            </a:r>
          </a:p>
        </p:txBody>
      </p:sp>
    </p:spTree>
    <p:extLst>
      <p:ext uri="{BB962C8B-B14F-4D97-AF65-F5344CB8AC3E}">
        <p14:creationId xmlns:p14="http://schemas.microsoft.com/office/powerpoint/2010/main" val="344868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5"/>
            <a:ext cx="7886700" cy="1325563"/>
          </a:xfrm>
        </p:spPr>
        <p:txBody>
          <a:bodyPr/>
          <a:lstStyle/>
          <a:p>
            <a:r>
              <a:rPr lang="en-US" dirty="0" err="1"/>
              <a:t>Ap</a:t>
            </a:r>
            <a:r>
              <a:rPr lang="en-US" dirty="0"/>
              <a:t> vs. </a:t>
            </a:r>
            <a:r>
              <a:rPr lang="en-US" dirty="0" err="1"/>
              <a:t>ccp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" y="1456170"/>
            <a:ext cx="410845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A89968"/>
                </a:solidFill>
              </a:rPr>
              <a:t>Advanced Placement (AP)</a:t>
            </a:r>
          </a:p>
          <a:p>
            <a:r>
              <a:rPr lang="en-US" dirty="0"/>
              <a:t>Credit earned by AP exam- not guaranteed</a:t>
            </a:r>
          </a:p>
          <a:p>
            <a:r>
              <a:rPr lang="en-US" dirty="0"/>
              <a:t>Curriculum structure is similar to other high school courses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56170"/>
            <a:ext cx="451485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A89968"/>
                </a:solidFill>
              </a:rPr>
              <a:t>College Credit Plus (CCP)</a:t>
            </a:r>
          </a:p>
          <a:p>
            <a:r>
              <a:rPr lang="en-US" dirty="0"/>
              <a:t>Ability to take courses not offered at HS</a:t>
            </a:r>
          </a:p>
          <a:p>
            <a:r>
              <a:rPr lang="en-US" dirty="0"/>
              <a:t>Credit earned by grade in each course</a:t>
            </a:r>
          </a:p>
          <a:p>
            <a:r>
              <a:rPr lang="en-US" dirty="0"/>
              <a:t>Curriculum is structured as a true college course</a:t>
            </a:r>
          </a:p>
          <a:p>
            <a:r>
              <a:rPr lang="en-US" dirty="0"/>
              <a:t>Save time &amp; money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55999"/>
      </p:ext>
    </p:extLst>
  </p:cSld>
  <p:clrMapOvr>
    <a:masterClrMapping/>
  </p:clrMapOvr>
</p:sld>
</file>

<file path=ppt/theme/theme1.xml><?xml version="1.0" encoding="utf-8"?>
<a:theme xmlns:a="http://schemas.openxmlformats.org/drawingml/2006/main" name="Ro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o 150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11392</TotalTime>
  <Words>1036</Words>
  <Application>Microsoft Office PowerPoint</Application>
  <PresentationFormat>On-screen Show (4:3)</PresentationFormat>
  <Paragraphs>200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Georgia</vt:lpstr>
      <vt:lpstr>Gill Sans MT</vt:lpstr>
      <vt:lpstr>Impact</vt:lpstr>
      <vt:lpstr>Roo</vt:lpstr>
      <vt:lpstr>Roo 150</vt:lpstr>
      <vt:lpstr>Planning for college 101</vt:lpstr>
      <vt:lpstr>Options after high school Employed, Enrolled, Enlisted</vt:lpstr>
      <vt:lpstr>Choosing a Major: </vt:lpstr>
      <vt:lpstr>Consider college characteristics</vt:lpstr>
      <vt:lpstr>Community college</vt:lpstr>
      <vt:lpstr>Public college or university</vt:lpstr>
      <vt:lpstr>Private college or university</vt:lpstr>
      <vt:lpstr>Admissions policies- Is  Getting  into  College  Hard?</vt:lpstr>
      <vt:lpstr>Ap vs. ccp</vt:lpstr>
      <vt:lpstr>College admissions tests</vt:lpstr>
      <vt:lpstr>Schedule a campus visit</vt:lpstr>
      <vt:lpstr>Applying  for  Admission:</vt:lpstr>
      <vt:lpstr>Finance your education</vt:lpstr>
      <vt:lpstr>Additional scholarship sources</vt:lpstr>
      <vt:lpstr>PowerPoint Presentation</vt:lpstr>
      <vt:lpstr>Aid Distribution</vt:lpstr>
      <vt:lpstr>Cost of Tuition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Blair</dc:creator>
  <cp:lastModifiedBy>Horner, Jennifer</cp:lastModifiedBy>
  <cp:revision>96</cp:revision>
  <dcterms:created xsi:type="dcterms:W3CDTF">2020-01-21T19:42:16Z</dcterms:created>
  <dcterms:modified xsi:type="dcterms:W3CDTF">2024-03-07T12:53:55Z</dcterms:modified>
</cp:coreProperties>
</file>